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369" r:id="rId3"/>
    <p:sldId id="363"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4" r:id="rId110"/>
    <p:sldId id="365" r:id="rId111"/>
    <p:sldId id="366" r:id="rId112"/>
    <p:sldId id="367" r:id="rId113"/>
    <p:sldId id="368" r:id="rId1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58FAFC4-A71B-4E0E-9594-CEA120AACDAF}">
          <p14:sldIdLst>
            <p14:sldId id="256"/>
            <p14:sldId id="369"/>
            <p14:sldId id="363"/>
            <p14:sldId id="257"/>
            <p14:sldId id="258"/>
            <p14:sldId id="259"/>
            <p14:sldId id="260"/>
            <p14:sldId id="261"/>
          </p14:sldIdLst>
        </p14:section>
        <p14:section name="第一节 企业会计管理内容概述" id="{FEF2E9B0-1AC6-402E-B97C-AD7C82B7AF0C}">
          <p14:sldIdLst>
            <p14:sldId id="262"/>
            <p14:sldId id="263"/>
            <p14:sldId id="264"/>
            <p14:sldId id="265"/>
            <p14:sldId id="266"/>
            <p14:sldId id="267"/>
            <p14:sldId id="268"/>
            <p14:sldId id="269"/>
            <p14:sldId id="270"/>
            <p14:sldId id="271"/>
            <p14:sldId id="272"/>
            <p14:sldId id="273"/>
          </p14:sldIdLst>
        </p14:section>
        <p14:section name="第二节  企业会计职业道德规范" id="{1EE7D2B3-268F-4972-B238-AD221C974812}">
          <p14:sldIdLst>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Lst>
        </p14:section>
        <p14:section name="第三节  注册会计师审计职业道德规范" id="{C3C5B990-AE1E-4814-8A52-4CE5CBAE1F81}">
          <p14:sldIdLst>
            <p14:sldId id="312"/>
            <p14:sldId id="313"/>
            <p14:sldId id="314"/>
            <p14:sldId id="315"/>
            <p14:sldId id="316"/>
            <p14:sldId id="317"/>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Lst>
        </p14:section>
        <p14:section name="第四节  企业内部审计职业道德规范" id="{E89A13E0-6A26-4D86-9511-E4791D81CEC2}">
          <p14:sldIdLst>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4"/>
            <p14:sldId id="365"/>
            <p14:sldId id="366"/>
            <p14:sldId id="367"/>
            <p14:sldId id="3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3" autoAdjust="0"/>
    <p:restoredTop sz="94649" autoAdjust="0"/>
  </p:normalViewPr>
  <p:slideViewPr>
    <p:cSldViewPr>
      <p:cViewPr varScale="1">
        <p:scale>
          <a:sx n="64" d="100"/>
          <a:sy n="64" d="100"/>
        </p:scale>
        <p:origin x="-1324" y="-6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CAD2AC26-9221-4FFB-AF6E-1528AE1380A8}" type="datetimeFigureOut">
              <a:rPr lang="zh-CN" altLang="en-US" smtClean="0"/>
              <a:t>2017/9/25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CC9DDF-5532-414B-AFCB-FF55A06B590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CAD2AC26-9221-4FFB-AF6E-1528AE1380A8}" type="datetimeFigureOut">
              <a:rPr lang="zh-CN" altLang="en-US" smtClean="0"/>
              <a:t>2017/9/25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CC9DDF-5532-414B-AFCB-FF55A06B5909}"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CAD2AC26-9221-4FFB-AF6E-1528AE1380A8}" type="datetimeFigureOut">
              <a:rPr lang="zh-CN" altLang="en-US" smtClean="0"/>
              <a:t>2017/9/25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CC9DDF-5532-414B-AFCB-FF55A06B590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CAD2AC26-9221-4FFB-AF6E-1528AE1380A8}" type="datetimeFigureOut">
              <a:rPr lang="zh-CN" altLang="en-US" smtClean="0"/>
              <a:t>2017/9/25</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4ACC9DDF-5532-414B-AFCB-FF55A06B590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CAD2AC26-9221-4FFB-AF6E-1528AE1380A8}" type="datetimeFigureOut">
              <a:rPr lang="zh-CN" altLang="en-US" smtClean="0"/>
              <a:t>2017/9/25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CC9DDF-5532-414B-AFCB-FF55A06B590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CAD2AC26-9221-4FFB-AF6E-1528AE1380A8}" type="datetimeFigureOut">
              <a:rPr lang="zh-CN" altLang="en-US" smtClean="0"/>
              <a:t>2017/9/25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CC9DDF-5532-414B-AFCB-FF55A06B590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CAD2AC26-9221-4FFB-AF6E-1528AE1380A8}" type="datetimeFigureOut">
              <a:rPr lang="zh-CN" altLang="en-US" smtClean="0"/>
              <a:t>2017/9/25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CC9DDF-5532-414B-AFCB-FF55A06B590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CAD2AC26-9221-4FFB-AF6E-1528AE1380A8}" type="datetimeFigureOut">
              <a:rPr lang="zh-CN" altLang="en-US" smtClean="0"/>
              <a:t>2017/9/25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CC9DDF-5532-414B-AFCB-FF55A06B590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D2AC26-9221-4FFB-AF6E-1528AE1380A8}" type="datetimeFigureOut">
              <a:rPr lang="zh-CN" altLang="en-US" smtClean="0"/>
              <a:t>2017/9/25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CC9DDF-5532-414B-AFCB-FF55A06B590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CAD2AC26-9221-4FFB-AF6E-1528AE1380A8}" type="datetimeFigureOut">
              <a:rPr lang="zh-CN" altLang="en-US" smtClean="0"/>
              <a:t>2017/9/25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CC9DDF-5532-414B-AFCB-FF55A06B590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CAD2AC26-9221-4FFB-AF6E-1528AE1380A8}" type="datetimeFigureOut">
              <a:rPr lang="zh-CN" altLang="en-US" smtClean="0"/>
              <a:t>2017/9/25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CC9DDF-5532-414B-AFCB-FF55A06B590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CAD2AC26-9221-4FFB-AF6E-1528AE1380A8}" type="datetimeFigureOut">
              <a:rPr lang="zh-CN" altLang="en-US" smtClean="0"/>
              <a:t>2017/9/25</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4ACC9DDF-5532-414B-AFCB-FF55A06B5909}"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846640" cy="2018655"/>
          </a:xfrm>
        </p:spPr>
        <p:txBody>
          <a:bodyPr>
            <a:normAutofit fontScale="90000"/>
          </a:bodyPr>
          <a:lstStyle/>
          <a:p>
            <a:r>
              <a:rPr lang="zh-CN" altLang="en-US" dirty="0" smtClean="0"/>
              <a:t>第六章 企业会计管理中商业伦理的构建</a:t>
            </a:r>
            <a:br>
              <a:rPr lang="zh-CN" altLang="en-US" dirty="0" smtClean="0"/>
            </a:br>
            <a:endParaRPr lang="zh-CN" altLang="en-US" dirty="0"/>
          </a:p>
        </p:txBody>
      </p:sp>
    </p:spTree>
    <p:extLst>
      <p:ext uri="{BB962C8B-B14F-4D97-AF65-F5344CB8AC3E}">
        <p14:creationId xmlns:p14="http://schemas.microsoft.com/office/powerpoint/2010/main" val="31291109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07504" y="188640"/>
            <a:ext cx="8712968" cy="7056784"/>
          </a:xfrm>
        </p:spPr>
        <p:txBody>
          <a:bodyPr>
            <a:normAutofit fontScale="92500" lnSpcReduction="20000"/>
          </a:bodyPr>
          <a:lstStyle/>
          <a:p>
            <a:r>
              <a:rPr lang="zh-CN" altLang="en-US" dirty="0" smtClean="0"/>
              <a:t>具有和不具有伦理的会计对会计有很多不同的看法。会计的概念是与伦理无关的或者说没有任何的伦理元素 </a:t>
            </a:r>
            <a:r>
              <a:rPr lang="en-US" altLang="zh-CN" dirty="0" smtClean="0"/>
              <a:t>(</a:t>
            </a:r>
            <a:r>
              <a:rPr lang="zh-CN" altLang="en-US" dirty="0" smtClean="0"/>
              <a:t>好的或坏的）是被普遍接受的。例如：</a:t>
            </a:r>
          </a:p>
          <a:p>
            <a:r>
              <a:rPr lang="zh-CN" altLang="en-US" dirty="0" smtClean="0"/>
              <a:t>（</a:t>
            </a:r>
            <a:r>
              <a:rPr lang="en-US" altLang="zh-CN" dirty="0" smtClean="0"/>
              <a:t>1</a:t>
            </a:r>
            <a:r>
              <a:rPr lang="zh-CN" altLang="en-US" dirty="0" smtClean="0"/>
              <a:t>）这是记账，我正在将数字填人公式中。</a:t>
            </a:r>
          </a:p>
          <a:p>
            <a:r>
              <a:rPr lang="zh-CN" altLang="en-US" dirty="0" smtClean="0"/>
              <a:t>（</a:t>
            </a:r>
            <a:r>
              <a:rPr lang="en-US" altLang="zh-CN" dirty="0" smtClean="0"/>
              <a:t>2</a:t>
            </a:r>
            <a:r>
              <a:rPr lang="zh-CN" altLang="en-US" dirty="0" smtClean="0"/>
              <a:t>）我完成这个会计报告的速度越快，我和我的管理者就会更好地看到我们的时间记录。</a:t>
            </a:r>
          </a:p>
          <a:p>
            <a:r>
              <a:rPr lang="zh-CN" altLang="en-US" dirty="0" smtClean="0"/>
              <a:t>（</a:t>
            </a:r>
            <a:r>
              <a:rPr lang="en-US" altLang="zh-CN" dirty="0" smtClean="0"/>
              <a:t>3</a:t>
            </a:r>
            <a:r>
              <a:rPr lang="zh-CN" altLang="en-US" dirty="0" smtClean="0"/>
              <a:t>）公司的外部人对于公司内部真正进行的运作不感兴趣。</a:t>
            </a:r>
          </a:p>
          <a:p>
            <a:r>
              <a:rPr lang="zh-CN" altLang="en-US" dirty="0" smtClean="0"/>
              <a:t>（</a:t>
            </a:r>
            <a:r>
              <a:rPr lang="en-US" altLang="zh-CN" dirty="0" smtClean="0"/>
              <a:t>4</a:t>
            </a:r>
            <a:r>
              <a:rPr lang="zh-CN" altLang="en-US" dirty="0" smtClean="0"/>
              <a:t>）很少有其他团体知道我们内部的决策，每个人都是明智的。</a:t>
            </a:r>
          </a:p>
          <a:p>
            <a:r>
              <a:rPr lang="zh-CN" altLang="en-US" dirty="0" smtClean="0"/>
              <a:t>对于会计师的描绘仅仅是获取一个组织的数据并应用公式和体系来交流基于会计价 值和重要性的精于算计的人。在这一部分，我们的目的是证明会计和通过会计过程做出价值决策的伦理含义。那样做的话，我们对于会计的观点和我们提出的问题将会改变。</a:t>
            </a:r>
            <a:endParaRPr lang="zh-CN" altLang="en-US" dirty="0"/>
          </a:p>
        </p:txBody>
      </p:sp>
    </p:spTree>
    <p:extLst>
      <p:ext uri="{BB962C8B-B14F-4D97-AF65-F5344CB8AC3E}">
        <p14:creationId xmlns:p14="http://schemas.microsoft.com/office/powerpoint/2010/main" val="92950082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04664"/>
            <a:ext cx="8363272" cy="5721499"/>
          </a:xfrm>
        </p:spPr>
        <p:txBody>
          <a:bodyPr>
            <a:normAutofit fontScale="77500" lnSpcReduction="20000"/>
          </a:bodyPr>
          <a:lstStyle/>
          <a:p>
            <a:r>
              <a:rPr lang="zh-CN" altLang="en-US" dirty="0" smtClean="0"/>
              <a:t>改善企业内部审计人员的结构。我国企业的内部审计人员大多来自财务会计岗位，因此在经营管理等业务方面的能力有所欠缺，知识结构也不很合理，应该逐步在内部审计机构中配备工程技术、风险管理、法律以及计算机等方面的专业技术人员，内部审计队伍应从由单纯的财务人员构成向具有综合知识和能力的多元化高素质人才的结构转换。这包括两点：一是内部审计人员应具备良好的政治素质、优良的职业道德、扎实的政策水平、熟练的现代计算工具操作技术及敏锐的观察和解决问题的能力。二是随着内部审计由财务领域向经营和管理领域扩展，内部审计人员在知识构成上也应该是多元化的， 不仅要熟悉会计、审计、法律、税务、外贸、金融、基建、商业伦理等方面的知识，还应非常熟悉风险管理、</a:t>
            </a:r>
            <a:r>
              <a:rPr lang="en-US" altLang="zh-CN" dirty="0" smtClean="0"/>
              <a:t>IT</a:t>
            </a:r>
            <a:r>
              <a:rPr lang="zh-CN" altLang="en-US" dirty="0" smtClean="0"/>
              <a:t>、工程技术、工艺流程、经济法律等方面的知识；不仅要了解本企业的微观运行情况，还要了解社会的经济周期、行业所处的地位、国家的政治和政策以及重大事件等宏观因素对本行业和本企业经济活动的影响。</a:t>
            </a:r>
            <a:endParaRPr lang="zh-CN" altLang="en-US" dirty="0"/>
          </a:p>
        </p:txBody>
      </p:sp>
    </p:spTree>
    <p:extLst>
      <p:ext uri="{BB962C8B-B14F-4D97-AF65-F5344CB8AC3E}">
        <p14:creationId xmlns:p14="http://schemas.microsoft.com/office/powerpoint/2010/main" val="230995638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20688"/>
            <a:ext cx="8291264" cy="5505475"/>
          </a:xfrm>
        </p:spPr>
        <p:txBody>
          <a:bodyPr>
            <a:normAutofit fontScale="85000" lnSpcReduction="20000"/>
          </a:bodyPr>
          <a:lstStyle/>
          <a:p>
            <a:r>
              <a:rPr lang="zh-CN" altLang="en-US" dirty="0" smtClean="0"/>
              <a:t>加强内部审计人员的培训，提高其风险管理意识。市场经济中企业竞争的加剧和复杂多变的经营环境使各种风险蜂拥而入</a:t>
            </a:r>
            <a:r>
              <a:rPr lang="en-US" altLang="zh-CN" dirty="0" smtClean="0"/>
              <a:t>,</a:t>
            </a:r>
            <a:r>
              <a:rPr lang="zh-CN" altLang="en-US" dirty="0" smtClean="0"/>
              <a:t>要顺应市场就不能逃避风险，而必须正视它，应实施风险管理审计，界定企业的风险范围，理顺风险责任，建立风险模型和风险防范机制。为此，要求企业内部审计人员必须树立风险意识，掌握风险管理的技能，提高其对风险的敏感性，这可以通过两种途径来实现：一方面，对现有的风险管理审计人员进行定期的培训和后续教育，让他们不断更新专业知识，掌握新的技术和方法，不断提高自身的专业水平和职业判断能力；另一方面，可以选拔优秀的审计人才出国进修现代风险管理审计技术，将国外优良的审计技术和经验引人我国风险管理审计的实践应用中。同时，也要注意提高他们的计算机操作水平，以适应时代的发展。</a:t>
            </a:r>
            <a:endParaRPr lang="zh-CN" altLang="en-US" dirty="0"/>
          </a:p>
        </p:txBody>
      </p:sp>
    </p:spTree>
    <p:extLst>
      <p:ext uri="{BB962C8B-B14F-4D97-AF65-F5344CB8AC3E}">
        <p14:creationId xmlns:p14="http://schemas.microsoft.com/office/powerpoint/2010/main" val="36835258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836712"/>
            <a:ext cx="8363272" cy="5289451"/>
          </a:xfrm>
        </p:spPr>
        <p:txBody>
          <a:bodyPr>
            <a:normAutofit lnSpcReduction="10000"/>
          </a:bodyPr>
          <a:lstStyle/>
          <a:p>
            <a:r>
              <a:rPr lang="zh-CN" altLang="en-US" dirty="0" smtClean="0"/>
              <a:t>创新工作能力，发挥内部审计人员的能动性和积极性。在任何工作中，人是最具有影响和决定性作用的因素，只要能够发挥人的积极性和能动性，任何难事都会迎刃而解。在中国和世界其他国家企业界中，由于风险管理审计刚刚起步，相关的政策法律法规还没有完善，大家的风险管理审计都还在探悉摸索当中，还没有什么范本供大家遵循。在这种情况下，内审人员应该不断创新自身工作能力，发挥人的积极性和能动性，从而开拓企业风险管理审计的新局面。</a:t>
            </a:r>
            <a:endParaRPr lang="zh-CN" altLang="en-US" dirty="0"/>
          </a:p>
        </p:txBody>
      </p:sp>
    </p:spTree>
    <p:extLst>
      <p:ext uri="{BB962C8B-B14F-4D97-AF65-F5344CB8AC3E}">
        <p14:creationId xmlns:p14="http://schemas.microsoft.com/office/powerpoint/2010/main" val="222712856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（二）保持后续教育</a:t>
            </a:r>
            <a:endParaRPr lang="zh-CN" altLang="en-US" dirty="0"/>
          </a:p>
        </p:txBody>
      </p:sp>
      <p:sp>
        <p:nvSpPr>
          <p:cNvPr id="3" name="内容占位符 2"/>
          <p:cNvSpPr>
            <a:spLocks noGrp="1"/>
          </p:cNvSpPr>
          <p:nvPr>
            <p:ph idx="1"/>
          </p:nvPr>
        </p:nvSpPr>
        <p:spPr/>
        <p:txBody>
          <a:bodyPr>
            <a:normAutofit/>
          </a:bodyPr>
          <a:lstStyle/>
          <a:p>
            <a:r>
              <a:rPr lang="zh-CN" altLang="en-US" dirty="0" smtClean="0"/>
              <a:t>后续教育，又叫“继续教育”，是对专业技术人员不断进行知识、技能的更新和补充，以拓展和提高其创造、创新能力和专业技术、职业道德水平，完善其知识结构的教育。审计署</a:t>
            </a:r>
            <a:r>
              <a:rPr lang="en-US" altLang="zh-CN" dirty="0" smtClean="0"/>
              <a:t>《</a:t>
            </a:r>
            <a:r>
              <a:rPr lang="zh-CN" altLang="en-US" dirty="0" smtClean="0"/>
              <a:t>关于内部审计工作的规定</a:t>
            </a:r>
            <a:r>
              <a:rPr lang="en-US" altLang="zh-CN" dirty="0" smtClean="0"/>
              <a:t>》</a:t>
            </a:r>
            <a:r>
              <a:rPr lang="zh-CN" altLang="en-US" dirty="0" smtClean="0"/>
              <a:t>第五条指出：“内部审计人员实施后续教育制度。”这无疑将会促进内审人员素质和内审工作质量的进一步提高，但要实现这一目标，需要解决好以下几个问题。</a:t>
            </a:r>
          </a:p>
          <a:p>
            <a:endParaRPr lang="zh-CN" altLang="en-US" dirty="0"/>
          </a:p>
        </p:txBody>
      </p:sp>
    </p:spTree>
    <p:extLst>
      <p:ext uri="{BB962C8B-B14F-4D97-AF65-F5344CB8AC3E}">
        <p14:creationId xmlns:p14="http://schemas.microsoft.com/office/powerpoint/2010/main" val="190853139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620688"/>
            <a:ext cx="8208912" cy="5832648"/>
          </a:xfrm>
        </p:spPr>
        <p:txBody>
          <a:bodyPr>
            <a:normAutofit fontScale="92500" lnSpcReduction="20000"/>
          </a:bodyPr>
          <a:lstStyle/>
          <a:p>
            <a:r>
              <a:rPr lang="zh-CN" altLang="en-US" dirty="0" smtClean="0"/>
              <a:t>内审人员后续教育的内容是内审人员进行学习的客体，是其丰富新知识、提高业务能 力的主要信息来源和实现学习目标的基本保证，其安排是否科学、合理，直接关系到教育效果的好坏。在确定内审人员后续教育内容时，首先要考虑内审人员的职业特性</a:t>
            </a:r>
            <a:r>
              <a:rPr lang="en-US" altLang="zh-CN" dirty="0" smtClean="0"/>
              <a:t>,</a:t>
            </a:r>
            <a:r>
              <a:rPr lang="zh-CN" altLang="en-US" dirty="0" smtClean="0"/>
              <a:t>通过广泛征求意见，明确内审人员需要学习什么。其次要考虑内容的实用性，保证学有所用，学能以用。再次要考虑不同内审人员的理论和业务水平、工作经验、所在行业或单位的特点等，针对不同层次、不同阅历、不同行业的内审人员安排不同的教学内容，采用不同的后续教育方式。只有这样，才能使后续教育产生广泛的认同感和强烈的号召力，才能保证后续教育真正落到实处，取得良好的教育效果。</a:t>
            </a:r>
            <a:endParaRPr lang="zh-CN" altLang="en-US" dirty="0"/>
          </a:p>
        </p:txBody>
      </p:sp>
    </p:spTree>
    <p:extLst>
      <p:ext uri="{BB962C8B-B14F-4D97-AF65-F5344CB8AC3E}">
        <p14:creationId xmlns:p14="http://schemas.microsoft.com/office/powerpoint/2010/main" val="17972232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76672"/>
            <a:ext cx="8208912" cy="5649491"/>
          </a:xfrm>
        </p:spPr>
        <p:txBody>
          <a:bodyPr>
            <a:normAutofit fontScale="85000" lnSpcReduction="10000"/>
          </a:bodyPr>
          <a:lstStyle/>
          <a:p>
            <a:r>
              <a:rPr lang="zh-CN" altLang="en-US" dirty="0" smtClean="0"/>
              <a:t>从总体上来说，后续教育内容应主要包括以下几个方面。</a:t>
            </a:r>
          </a:p>
          <a:p>
            <a:r>
              <a:rPr lang="en-US" altLang="zh-CN" dirty="0" smtClean="0"/>
              <a:t>1.</a:t>
            </a:r>
            <a:r>
              <a:rPr lang="zh-CN" altLang="en-US" dirty="0" smtClean="0"/>
              <a:t>计算机知识的教育</a:t>
            </a:r>
          </a:p>
          <a:p>
            <a:r>
              <a:rPr lang="zh-CN" altLang="en-US" dirty="0" smtClean="0"/>
              <a:t>在国际内部审计工作的各个环节已经普遍运用了计算机审计手段，并将一些审计软 件、计算机测试技术运用到审计实务中。但在我国仍有很多内审人员不熟悉计算机的应用，能利用审计软件开展审计工作的人则更少。因此，应加强对内审人员进行计算机知识的培训，让他们熟练掌握计算机的一般知识和会计电算化软件的操作，掌握利用计算机进行辅助审计和借助计算机审计软件来开展内审工作。通过培训造就一批能运用计算机审计的高水平专业技术人才，使内审工作跟上时代步伐，以提高内审工作的效率和质量。</a:t>
            </a:r>
          </a:p>
          <a:p>
            <a:endParaRPr lang="zh-CN" altLang="en-US" dirty="0"/>
          </a:p>
        </p:txBody>
      </p:sp>
    </p:spTree>
    <p:extLst>
      <p:ext uri="{BB962C8B-B14F-4D97-AF65-F5344CB8AC3E}">
        <p14:creationId xmlns:p14="http://schemas.microsoft.com/office/powerpoint/2010/main" val="120572664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332656"/>
            <a:ext cx="8507288" cy="5793507"/>
          </a:xfrm>
        </p:spPr>
        <p:txBody>
          <a:bodyPr>
            <a:normAutofit fontScale="85000" lnSpcReduction="10000"/>
          </a:bodyPr>
          <a:lstStyle/>
          <a:p>
            <a:r>
              <a:rPr lang="en-US" altLang="zh-CN" dirty="0" smtClean="0"/>
              <a:t>【</a:t>
            </a:r>
            <a:r>
              <a:rPr lang="zh-CN" altLang="en-US" dirty="0" smtClean="0"/>
              <a:t>引例</a:t>
            </a:r>
            <a:r>
              <a:rPr lang="en-US" altLang="zh-CN" dirty="0" smtClean="0"/>
              <a:t>6-4】 </a:t>
            </a:r>
          </a:p>
          <a:p>
            <a:r>
              <a:rPr lang="zh-CN" altLang="en-US" dirty="0" smtClean="0"/>
              <a:t>会计电算化舞弊</a:t>
            </a:r>
          </a:p>
          <a:p>
            <a:r>
              <a:rPr lang="zh-CN" altLang="en-US" dirty="0" smtClean="0"/>
              <a:t>会计电算化舞弊的手法和方法主要有以下几项。</a:t>
            </a:r>
          </a:p>
          <a:p>
            <a:r>
              <a:rPr lang="zh-CN" altLang="en-US" dirty="0" smtClean="0"/>
              <a:t>（</a:t>
            </a:r>
            <a:r>
              <a:rPr lang="en-US" altLang="zh-CN" dirty="0" smtClean="0"/>
              <a:t>1</a:t>
            </a:r>
            <a:r>
              <a:rPr lang="zh-CN" altLang="en-US" dirty="0" smtClean="0"/>
              <a:t>）篡改输入。这是最简单也是最常用的计算机舞弊手法，该方法通过在经济数据录入前或加入期间对数据做手脚来达到个人目的。</a:t>
            </a:r>
          </a:p>
          <a:p>
            <a:r>
              <a:rPr lang="zh-CN" altLang="en-US" dirty="0" smtClean="0"/>
              <a:t>（</a:t>
            </a:r>
            <a:r>
              <a:rPr lang="en-US" altLang="zh-CN" dirty="0" smtClean="0"/>
              <a:t>2</a:t>
            </a:r>
            <a:r>
              <a:rPr lang="zh-CN" altLang="en-US" dirty="0" smtClean="0"/>
              <a:t>）篡改文件。是指通过维护程序来修改或直接通过终端来修改文件中的数据。</a:t>
            </a:r>
          </a:p>
          <a:p>
            <a:r>
              <a:rPr lang="zh-CN" altLang="en-US" dirty="0" smtClean="0"/>
              <a:t>（</a:t>
            </a:r>
            <a:r>
              <a:rPr lang="en-US" altLang="zh-CN" dirty="0" smtClean="0"/>
              <a:t>3</a:t>
            </a:r>
            <a:r>
              <a:rPr lang="zh-CN" altLang="en-US" dirty="0" smtClean="0"/>
              <a:t>）篡改程序。是指通过对程序做非法改动，以便达到某种不法的目的。例如，将小量资金（比如计算中的四舍五入部分）逐笔积累起来，通过暗设程序记到自己的工资账户中，表面上却看不出任何违规之处。</a:t>
            </a:r>
          </a:p>
          <a:p>
            <a:r>
              <a:rPr lang="zh-CN" altLang="en-US" dirty="0" smtClean="0"/>
              <a:t>（</a:t>
            </a:r>
            <a:r>
              <a:rPr lang="en-US" altLang="zh-CN" dirty="0" smtClean="0"/>
              <a:t>4</a:t>
            </a:r>
            <a:r>
              <a:rPr lang="zh-CN" altLang="en-US" dirty="0" smtClean="0"/>
              <a:t>）非法操作。是指操作人员或其他人员不按操作规程或不经允许上机操作，改变计算机的执行路径。</a:t>
            </a:r>
          </a:p>
          <a:p>
            <a:endParaRPr lang="zh-CN" altLang="en-US" dirty="0"/>
          </a:p>
        </p:txBody>
      </p:sp>
    </p:spTree>
    <p:extLst>
      <p:ext uri="{BB962C8B-B14F-4D97-AF65-F5344CB8AC3E}">
        <p14:creationId xmlns:p14="http://schemas.microsoft.com/office/powerpoint/2010/main" val="92332277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08720"/>
            <a:ext cx="8291264" cy="5217443"/>
          </a:xfrm>
        </p:spPr>
        <p:txBody>
          <a:bodyPr>
            <a:normAutofit fontScale="85000" lnSpcReduction="20000"/>
          </a:bodyPr>
          <a:lstStyle/>
          <a:p>
            <a:r>
              <a:rPr lang="zh-CN" altLang="en-US" dirty="0" smtClean="0"/>
              <a:t>（</a:t>
            </a:r>
            <a:r>
              <a:rPr lang="en-US" altLang="zh-CN" dirty="0" smtClean="0"/>
              <a:t>5</a:t>
            </a:r>
            <a:r>
              <a:rPr lang="zh-CN" altLang="en-US" dirty="0" smtClean="0"/>
              <a:t>）篡改输出。通过非法修改、销毁输出报表，将输出报表送给公司竞争对手，利用终端窃取输出的机密信息等手段来达到作案的目的。</a:t>
            </a:r>
          </a:p>
          <a:p>
            <a:r>
              <a:rPr lang="zh-CN" altLang="en-US" dirty="0" smtClean="0"/>
              <a:t>（</a:t>
            </a:r>
            <a:r>
              <a:rPr lang="en-US" altLang="zh-CN" dirty="0" smtClean="0"/>
              <a:t>6</a:t>
            </a:r>
            <a:r>
              <a:rPr lang="zh-CN" altLang="en-US" dirty="0" smtClean="0"/>
              <a:t>）其他方法。例如通过物理接触、电子窃听、译码、拍照、拷贝、复印等方法来进行舞弊，通过对会计电算化舞弊的分析研究，我们发现，系统人员一般采用篡改系统程序软件和应用程序、非法操作等手段；内部用户一般釆用篡改输入的方式，也有釆用输出篡改方法的；外来者一般采用终端篡改输入或其他方法如盗窃、破坏等。那么，如何防范会计电算化中的这些风险，就成了会计工作中需要重点思考的问题。</a:t>
            </a:r>
          </a:p>
          <a:p>
            <a:r>
              <a:rPr lang="en-US" altLang="zh-CN" dirty="0" smtClean="0"/>
              <a:t>——</a:t>
            </a:r>
            <a:r>
              <a:rPr lang="zh-CN" altLang="en-US" dirty="0" smtClean="0"/>
              <a:t>摘自：中国会计报</a:t>
            </a:r>
            <a:r>
              <a:rPr lang="en-US" altLang="zh-CN" dirty="0" smtClean="0"/>
              <a:t>.http://www.canet.com. </a:t>
            </a:r>
            <a:r>
              <a:rPr lang="en-US" altLang="zh-CN" dirty="0" err="1" smtClean="0"/>
              <a:t>cn</a:t>
            </a:r>
            <a:r>
              <a:rPr lang="en-US" altLang="zh-CN" dirty="0" smtClean="0"/>
              <a:t>/</a:t>
            </a:r>
            <a:r>
              <a:rPr lang="en-US" altLang="zh-CN" dirty="0" err="1" smtClean="0"/>
              <a:t>wenyuan</a:t>
            </a:r>
            <a:r>
              <a:rPr lang="en-US" altLang="zh-CN" dirty="0" smtClean="0"/>
              <a:t>/kj1w/</a:t>
            </a:r>
            <a:r>
              <a:rPr lang="en-US" altLang="zh-CN" dirty="0" err="1" smtClean="0"/>
              <a:t>kjdsh</a:t>
            </a:r>
            <a:r>
              <a:rPr lang="en-US" altLang="zh-CN" dirty="0" smtClean="0"/>
              <a:t>/201111/html</a:t>
            </a:r>
          </a:p>
          <a:p>
            <a:endParaRPr lang="zh-CN" altLang="en-US" dirty="0"/>
          </a:p>
        </p:txBody>
      </p:sp>
    </p:spTree>
    <p:extLst>
      <p:ext uri="{BB962C8B-B14F-4D97-AF65-F5344CB8AC3E}">
        <p14:creationId xmlns:p14="http://schemas.microsoft.com/office/powerpoint/2010/main" val="370891783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a:t>
            </a:r>
            <a:r>
              <a:rPr lang="zh-CN" altLang="en-US" dirty="0" smtClean="0"/>
              <a:t>审计新知识和新技能的教育</a:t>
            </a:r>
            <a:endParaRPr lang="zh-CN" altLang="en-US" dirty="0"/>
          </a:p>
        </p:txBody>
      </p:sp>
      <p:sp>
        <p:nvSpPr>
          <p:cNvPr id="3" name="内容占位符 2"/>
          <p:cNvSpPr>
            <a:spLocks noGrp="1"/>
          </p:cNvSpPr>
          <p:nvPr>
            <p:ph idx="1"/>
          </p:nvPr>
        </p:nvSpPr>
        <p:spPr/>
        <p:txBody>
          <a:bodyPr>
            <a:normAutofit/>
          </a:bodyPr>
          <a:lstStyle/>
          <a:p>
            <a:r>
              <a:rPr lang="zh-CN" altLang="en-US" dirty="0" smtClean="0"/>
              <a:t>随着改革开放和内审研究的不断深人以及市场经济的不断成熟，企业对内审的要求越来越高。内审的作用从局限于监督与评价逐步向风险管理和促进单位发展转移，审计范围不断扩大，审计方法不断创新。内审人员只有不断更新审计理论和实务知识，掌握先进的审计方法，并及时运用于内审实践，才能适应时代发展和内审要求的需要。</a:t>
            </a:r>
          </a:p>
          <a:p>
            <a:endParaRPr lang="zh-CN" altLang="en-US" dirty="0"/>
          </a:p>
        </p:txBody>
      </p:sp>
    </p:spTree>
    <p:extLst>
      <p:ext uri="{BB962C8B-B14F-4D97-AF65-F5344CB8AC3E}">
        <p14:creationId xmlns:p14="http://schemas.microsoft.com/office/powerpoint/2010/main" val="396150961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a:t>
            </a:r>
            <a:r>
              <a:rPr lang="zh-CN" altLang="en-US" dirty="0" smtClean="0"/>
              <a:t>相关政策法规的教育</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市场经济是法制经济，市场经济越发展，法制就越健全；而审计工作本身是一项政策性和专业性非常强的业务工作。如果内审人员不能及时掌握相关政策法规的变化，不仅不能有效地保证审计质量，而且还会增加审计风险，影响内审工作地位的提高和内审作用的发挥。因此，内审人员必须及时掌握国家有关方针、政策、法律和法规的变化，切实保证依法开展审计工作。内审人员应熟悉掌握的政策法规主要包括审计法规、会计法规、税收法规、财政金融法规等。</a:t>
            </a:r>
          </a:p>
          <a:p>
            <a:endParaRPr lang="zh-CN" altLang="en-US" dirty="0"/>
          </a:p>
        </p:txBody>
      </p:sp>
    </p:spTree>
    <p:extLst>
      <p:ext uri="{BB962C8B-B14F-4D97-AF65-F5344CB8AC3E}">
        <p14:creationId xmlns:p14="http://schemas.microsoft.com/office/powerpoint/2010/main" val="2788697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435280" cy="5721499"/>
          </a:xfrm>
        </p:spPr>
        <p:txBody>
          <a:bodyPr>
            <a:normAutofit/>
          </a:bodyPr>
          <a:lstStyle/>
          <a:p>
            <a:r>
              <a:rPr lang="zh-CN" altLang="en-US" dirty="0" smtClean="0"/>
              <a:t>（</a:t>
            </a:r>
            <a:r>
              <a:rPr lang="en-US" altLang="zh-CN" dirty="0" smtClean="0"/>
              <a:t>1</a:t>
            </a:r>
            <a:r>
              <a:rPr lang="zh-CN" altLang="en-US" dirty="0" smtClean="0"/>
              <a:t>）是否我的行为符合会计标准，我的组织的标准，我的部门标准？</a:t>
            </a:r>
          </a:p>
          <a:p>
            <a:r>
              <a:rPr lang="zh-CN" altLang="en-US" dirty="0" smtClean="0"/>
              <a:t>（</a:t>
            </a:r>
            <a:r>
              <a:rPr lang="en-US" altLang="zh-CN" dirty="0" smtClean="0"/>
              <a:t>2</a:t>
            </a:r>
            <a:r>
              <a:rPr lang="zh-CN" altLang="en-US" dirty="0" smtClean="0"/>
              <a:t>）是否会计给利益相关者一个关于组织或特殊部门的内部处理过程的视角？</a:t>
            </a:r>
          </a:p>
          <a:p>
            <a:r>
              <a:rPr lang="zh-CN" altLang="en-US" dirty="0" smtClean="0"/>
              <a:t>（</a:t>
            </a:r>
            <a:r>
              <a:rPr lang="en-US" altLang="zh-CN" dirty="0" smtClean="0"/>
              <a:t>3</a:t>
            </a:r>
            <a:r>
              <a:rPr lang="zh-CN" altLang="en-US" dirty="0" smtClean="0"/>
              <a:t>）参与过程中的利益相关者是谁？哪些其他的利益相关者可以被加人？是否我在 完成这些文件时破坏了关系？</a:t>
            </a:r>
          </a:p>
          <a:p>
            <a:r>
              <a:rPr lang="zh-CN" altLang="en-US" dirty="0" smtClean="0"/>
              <a:t>（</a:t>
            </a:r>
            <a:r>
              <a:rPr lang="en-US" altLang="zh-CN" dirty="0" smtClean="0"/>
              <a:t>4</a:t>
            </a:r>
            <a:r>
              <a:rPr lang="zh-CN" altLang="en-US" dirty="0" smtClean="0"/>
              <a:t>）多大程度上透明对于组织和利益相关者是好的？什么信息可以被传递给公众？</a:t>
            </a:r>
          </a:p>
          <a:p>
            <a:endParaRPr lang="zh-CN" altLang="en-US" dirty="0"/>
          </a:p>
        </p:txBody>
      </p:sp>
    </p:spTree>
    <p:extLst>
      <p:ext uri="{BB962C8B-B14F-4D97-AF65-F5344CB8AC3E}">
        <p14:creationId xmlns:p14="http://schemas.microsoft.com/office/powerpoint/2010/main" val="142900754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4.</a:t>
            </a:r>
            <a:r>
              <a:rPr lang="zh-CN" altLang="en-US" dirty="0" smtClean="0"/>
              <a:t>审计职业道德规范的教育</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国家审计署</a:t>
            </a:r>
            <a:r>
              <a:rPr lang="en-US" altLang="zh-CN" dirty="0" smtClean="0"/>
              <a:t>《</a:t>
            </a:r>
            <a:r>
              <a:rPr lang="zh-CN" altLang="en-US" dirty="0" smtClean="0"/>
              <a:t>关于内部审计工作的规定</a:t>
            </a:r>
            <a:r>
              <a:rPr lang="en-US" altLang="zh-CN" dirty="0" smtClean="0"/>
              <a:t>》</a:t>
            </a:r>
            <a:r>
              <a:rPr lang="zh-CN" altLang="en-US" dirty="0" smtClean="0"/>
              <a:t>第七条指出：“内部审计人员办理审计事项，应当严格遵守内部审计职业规范，忠于职守，做到独立、客观、公正、保密。”中国内审协会也颁布了</a:t>
            </a:r>
            <a:r>
              <a:rPr lang="en-US" altLang="zh-CN" dirty="0" smtClean="0"/>
              <a:t>《</a:t>
            </a:r>
            <a:r>
              <a:rPr lang="zh-CN" altLang="en-US" dirty="0" smtClean="0"/>
              <a:t>内部审计人员职业道德规范</a:t>
            </a:r>
            <a:r>
              <a:rPr lang="en-US" altLang="zh-CN" dirty="0" smtClean="0"/>
              <a:t>》</a:t>
            </a:r>
            <a:r>
              <a:rPr lang="zh-CN" altLang="en-US" dirty="0" smtClean="0"/>
              <a:t>。但在内审实际工作中，内审人员不依法认真履行职责，不坚持原则，随意泄露所知悉的资料，甚至滥用职权、徇私舞弊等，在一定程度上仍然存在，严重地影响了内审工作的质量。因此，在后续教育中，强化职业道德教育，促进内审人员职业道德水平的进一步提高，是非常必要的。</a:t>
            </a:r>
          </a:p>
          <a:p>
            <a:endParaRPr lang="zh-CN" altLang="en-US" dirty="0"/>
          </a:p>
        </p:txBody>
      </p:sp>
    </p:spTree>
    <p:extLst>
      <p:ext uri="{BB962C8B-B14F-4D97-AF65-F5344CB8AC3E}">
        <p14:creationId xmlns:p14="http://schemas.microsoft.com/office/powerpoint/2010/main" val="76701860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5.</a:t>
            </a:r>
            <a:r>
              <a:rPr lang="zh-CN" altLang="en-US" dirty="0" smtClean="0"/>
              <a:t>相关管理知识的教育</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现代内部审计的目标是侧重于促进加强管理、提高效益。而要实现这一目标，必须要求内审人员掌握现代管理的相关知识，也只有这样，内审工作才能够上台阶、上层次。内审人员应掌握的相关管理知识主要包括会计知识、战略管理知识、财务管理知识和市场营销知识等。</a:t>
            </a:r>
          </a:p>
          <a:p>
            <a:r>
              <a:rPr lang="zh-CN" altLang="en-US" dirty="0" smtClean="0"/>
              <a:t>总之，后续教育的内容应突出两个字：“新”和“实”，内容必须新颖和实用，内审人员应做到自己缺什么就去学什么，学了什么就要能够在工作中用什么，充分保证后续教育的有效性。</a:t>
            </a:r>
          </a:p>
          <a:p>
            <a:endParaRPr lang="zh-CN" altLang="en-US" dirty="0"/>
          </a:p>
        </p:txBody>
      </p:sp>
    </p:spTree>
    <p:extLst>
      <p:ext uri="{BB962C8B-B14F-4D97-AF65-F5344CB8AC3E}">
        <p14:creationId xmlns:p14="http://schemas.microsoft.com/office/powerpoint/2010/main" val="314660037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a:t>
            </a:r>
            <a:r>
              <a:rPr lang="zh-CN" altLang="en-US" dirty="0" smtClean="0"/>
              <a:t>本章小结</a:t>
            </a:r>
            <a:r>
              <a:rPr lang="en-US" altLang="zh-CN" dirty="0" smtClean="0"/>
              <a:t>】</a:t>
            </a:r>
          </a:p>
          <a:p>
            <a:r>
              <a:rPr lang="zh-CN" altLang="en-US" dirty="0" smtClean="0"/>
              <a:t>本章主要阐述了市场经济对会计与审计职业道德的影响及社会环境；企业会计职业道德规范；注册会计师审计职业道德规范；企业内部审计职业道德规范。</a:t>
            </a:r>
          </a:p>
          <a:p>
            <a:endParaRPr lang="zh-CN" altLang="en-US" dirty="0"/>
          </a:p>
        </p:txBody>
      </p:sp>
    </p:spTree>
    <p:extLst>
      <p:ext uri="{BB962C8B-B14F-4D97-AF65-F5344CB8AC3E}">
        <p14:creationId xmlns:p14="http://schemas.microsoft.com/office/powerpoint/2010/main" val="259958552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3728" y="2492896"/>
            <a:ext cx="4500000" cy="1569660"/>
          </a:xfrm>
          <a:prstGeom prst="rect">
            <a:avLst/>
          </a:prstGeom>
          <a:noFill/>
        </p:spPr>
        <p:txBody>
          <a:bodyPr wrap="square" lIns="91440" tIns="45720" rIns="91440" bIns="45720">
            <a:spAutoFit/>
          </a:bodyPr>
          <a:lstStyle/>
          <a:p>
            <a:pPr algn="ctr"/>
            <a:r>
              <a:rPr lang="zh-CN" altLang="en-US" sz="96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谢谢！</a:t>
            </a:r>
            <a:endParaRPr lang="zh-CN" altLang="en-US" sz="96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extLst>
      <p:ext uri="{BB962C8B-B14F-4D97-AF65-F5344CB8AC3E}">
        <p14:creationId xmlns:p14="http://schemas.microsoft.com/office/powerpoint/2010/main" val="37521405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管理者从企业内部和外部的不同途径来理解会计。为了我们的目的，我们将从两个方面描绘会计的功能。首先，私人会计包括那些组织内部的会计实践。这些会计通常不是专业组织的一部分，但是却在公司内部起到了相似的作用。其次，公共会计是会计行业内的会计实践。公共会计通常是专业组织（</a:t>
            </a:r>
            <a:r>
              <a:rPr lang="en-US" altLang="zh-CN" dirty="0" smtClean="0"/>
              <a:t>CPAs)</a:t>
            </a:r>
            <a:r>
              <a:rPr lang="zh-CN" altLang="en-US" dirty="0" smtClean="0"/>
              <a:t>的一部分并为个人和组织提供服务。</a:t>
            </a:r>
            <a:endParaRPr lang="zh-CN" altLang="en-US" dirty="0"/>
          </a:p>
        </p:txBody>
      </p:sp>
    </p:spTree>
    <p:extLst>
      <p:ext uri="{BB962C8B-B14F-4D97-AF65-F5344CB8AC3E}">
        <p14:creationId xmlns:p14="http://schemas.microsoft.com/office/powerpoint/2010/main" val="219633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二、会计行业环境</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会计功能和准则在过去一些年经历了很大的混乱。世通、安达信、安然以及最近的追随的</a:t>
            </a:r>
            <a:r>
              <a:rPr lang="en-US" altLang="zh-CN" dirty="0" smtClean="0"/>
              <a:t>AIG</a:t>
            </a:r>
            <a:r>
              <a:rPr lang="zh-CN" altLang="en-US" dirty="0" smtClean="0"/>
              <a:t>、房利美和戴尔的后果是私人和公共会计巳经受到了额外的检查。事实上，整个管制结构忽视了行业已经改变。</a:t>
            </a:r>
          </a:p>
          <a:p>
            <a:r>
              <a:rPr lang="zh-CN" altLang="en-US" dirty="0" smtClean="0"/>
              <a:t>经济体制改革以前，我国采用行政命令直接管理经济。但由于我国封建社会长达几千年，封建道德中的消极、保守、落后的东西还有一定的市场。虽然其赖以存在的经济基础早已消失，但仍旧影响着人们的社会生活和心理习惯。我国的传统会计职业道德不免带有封建落后的东西。社会主义市场经济的运行和发展，必然会对我国的会计职业道产生影响。其影响主要表现在以下几个方面。</a:t>
            </a:r>
          </a:p>
          <a:p>
            <a:endParaRPr lang="zh-CN" altLang="en-US" dirty="0"/>
          </a:p>
        </p:txBody>
      </p:sp>
    </p:spTree>
    <p:extLst>
      <p:ext uri="{BB962C8B-B14F-4D97-AF65-F5344CB8AC3E}">
        <p14:creationId xmlns:p14="http://schemas.microsoft.com/office/powerpoint/2010/main" val="1184479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1.</a:t>
            </a:r>
            <a:r>
              <a:rPr lang="zh-CN" altLang="en-US" dirty="0" smtClean="0"/>
              <a:t>提高会计人员主人翁意识，激发奋发向上的工作作风</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dirty="0" smtClean="0"/>
              <a:t>我国封建社会做人的标准是循规蹈矩、安分守己，这种思想仍然影响着我国的会计人员。它在会计人员中主要表现为两个方面：一是有些会计人员在会计活动中发现了某些制度有漏洞，不向上反映，而是继续按老规矩办事；二是一切唯上。</a:t>
            </a:r>
          </a:p>
          <a:p>
            <a:r>
              <a:rPr lang="zh-CN" altLang="en-US" dirty="0" smtClean="0"/>
              <a:t>市场经济的发展必然会在各个领域、各个部门、各个行业形成广泛而激烈的竞争，包括在会计领域的竞争。市场经济不仅要求经营单位的财权工作人员（包括金融系统工作人员）和财经主管部门的会计工作人员完成本职工作，而且还要求他们行为的结果取得好的社会效益，特别对企业单位会计人员的要求更是如此。如果达不到社会的要求，在众多求职人员的压力下</a:t>
            </a:r>
            <a:r>
              <a:rPr lang="en-US" altLang="zh-CN" dirty="0" smtClean="0"/>
              <a:t>,</a:t>
            </a:r>
            <a:r>
              <a:rPr lang="zh-CN" altLang="en-US" dirty="0" smtClean="0"/>
              <a:t>在职会计人员随时可能被解雇。社会的激烈竞争，必然要求会计人员增强竞争意识、拼搏精神和创造能力。</a:t>
            </a:r>
          </a:p>
          <a:p>
            <a:endParaRPr lang="zh-CN" altLang="en-US" dirty="0"/>
          </a:p>
        </p:txBody>
      </p:sp>
    </p:spTree>
    <p:extLst>
      <p:ext uri="{BB962C8B-B14F-4D97-AF65-F5344CB8AC3E}">
        <p14:creationId xmlns:p14="http://schemas.microsoft.com/office/powerpoint/2010/main" val="3779565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促进会计人员自由平等发展，消除行业不正之风</a:t>
            </a:r>
            <a:endParaRPr lang="zh-CN" altLang="en-US" dirty="0"/>
          </a:p>
        </p:txBody>
      </p:sp>
      <p:sp>
        <p:nvSpPr>
          <p:cNvPr id="3" name="内容占位符 2"/>
          <p:cNvSpPr>
            <a:spLocks noGrp="1"/>
          </p:cNvSpPr>
          <p:nvPr>
            <p:ph idx="1"/>
          </p:nvPr>
        </p:nvSpPr>
        <p:spPr/>
        <p:txBody>
          <a:bodyPr/>
          <a:lstStyle/>
          <a:p>
            <a:r>
              <a:rPr lang="zh-CN" altLang="en-US" dirty="0" smtClean="0"/>
              <a:t>在市场经济中，商品生产者用自己生产的产品交换其他商品生产者生产的商品（即易货贸易）。商品交换的等级原则反映了商品生产者之间的社会关系是平等的。它上升到人的价值观念就形成了自由、平等的观念。所以，市场经济的发展有助于消除会计行业的以权谋私、家长作风和行业不正之风，有助于树立会计人员平等互助，以及会计部门与其他行业的平等互助关系。</a:t>
            </a:r>
            <a:endParaRPr lang="zh-CN" altLang="en-US" dirty="0"/>
          </a:p>
        </p:txBody>
      </p:sp>
    </p:spTree>
    <p:extLst>
      <p:ext uri="{BB962C8B-B14F-4D97-AF65-F5344CB8AC3E}">
        <p14:creationId xmlns:p14="http://schemas.microsoft.com/office/powerpoint/2010/main" val="58930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a:t>
            </a:r>
            <a:r>
              <a:rPr lang="zh-CN" altLang="en-US" dirty="0" smtClean="0"/>
              <a:t>打破会计行业任人唯亲观念，形成举贤尚能新风尚</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我国封建社会农村居民一般是以自然村落为单位而聚居。在这个自给自足的村落中，人们缺乏与外界进行交往的愿望，形成内部交往的自我循环机制。它主要表现在以下两个方面。</a:t>
            </a:r>
          </a:p>
          <a:p>
            <a:r>
              <a:rPr lang="zh-CN" altLang="en-US" dirty="0" smtClean="0"/>
              <a:t>有些会计人员主要是由部门推荐、上级领导批准而产生的。在因血缘、姻亲关系而提的干部中，有一部分相当无能。事实上会计是一个非常依赖个人专业技能和职业素质的行业，无德无才无能之辈混作会计人员是对会计行业的损害，使人们对会计行业的信任大打折扣。</a:t>
            </a:r>
          </a:p>
          <a:p>
            <a:endParaRPr lang="zh-CN" altLang="en-US" dirty="0"/>
          </a:p>
        </p:txBody>
      </p:sp>
    </p:spTree>
    <p:extLst>
      <p:ext uri="{BB962C8B-B14F-4D97-AF65-F5344CB8AC3E}">
        <p14:creationId xmlns:p14="http://schemas.microsoft.com/office/powerpoint/2010/main" val="16133064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332656"/>
            <a:ext cx="8352928" cy="6912768"/>
          </a:xfrm>
        </p:spPr>
        <p:txBody>
          <a:bodyPr>
            <a:normAutofit fontScale="77500" lnSpcReduction="20000"/>
          </a:bodyPr>
          <a:lstStyle/>
          <a:p>
            <a:r>
              <a:rPr lang="zh-CN" altLang="en-US" dirty="0" smtClean="0"/>
              <a:t>有些地方的会计部门，特别是财税和银行系统中，裙带关系很明显。以前的任人唯亲的做法随着市场经济的发展而最终必然会失去市场。</a:t>
            </a:r>
          </a:p>
          <a:p>
            <a:r>
              <a:rPr lang="zh-CN" altLang="en-US" dirty="0" smtClean="0"/>
              <a:t>市场经济发展引起会计工作生活发生变化，主要表现在以下两方面。</a:t>
            </a:r>
          </a:p>
          <a:p>
            <a:r>
              <a:rPr lang="zh-CN" altLang="en-US" dirty="0" smtClean="0"/>
              <a:t>会计工作由单一格局向多样格局发展。在高度集中的计划管理体制下，国家对职员的要求是完成本职工作，实际上是要求完成国家计划任务。社会舆论称赞那些所谓的“安分守己”的会计人员，谴责为个人谋取私利的行为。因此，人们的职业生活是比较单一的，根本不可能存在什么兼职行为。国家对社会劳动力资源实行统一安排，一旦分配到某单位、部门，也就同时指定了工作岗位，如果情况不发生大的变化，这种分工将是终身的。其职业生活范围是狭窄的，只限定在本单位，甚至本车间的范围内。随着市场经济的发展，人与人之间的依赖性越来越大</a:t>
            </a:r>
            <a:r>
              <a:rPr lang="en-US" altLang="zh-CN" dirty="0" smtClean="0"/>
              <a:t>,</a:t>
            </a:r>
            <a:r>
              <a:rPr lang="zh-CN" altLang="en-US" dirty="0" smtClean="0"/>
              <a:t>人的需求大部分甚至全部要靠他人来满足，人们的视野范围大大拓宽了其职业生活，随之走向多样化。人们不再以终身从事某项工作为满足，而是在社会生活的各方面表现出了兴趣和爱好。市场经济发展程度越高，人们职业生活多样化的比例就越大。</a:t>
            </a:r>
            <a:endParaRPr lang="zh-CN" altLang="en-US" dirty="0"/>
          </a:p>
        </p:txBody>
      </p:sp>
    </p:spTree>
    <p:extLst>
      <p:ext uri="{BB962C8B-B14F-4D97-AF65-F5344CB8AC3E}">
        <p14:creationId xmlns:p14="http://schemas.microsoft.com/office/powerpoint/2010/main" val="1205621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620688"/>
            <a:ext cx="8363272" cy="5505475"/>
          </a:xfrm>
        </p:spPr>
        <p:txBody>
          <a:bodyPr>
            <a:normAutofit fontScale="92500" lnSpcReduction="20000"/>
          </a:bodyPr>
          <a:lstStyle/>
          <a:p>
            <a:r>
              <a:rPr lang="zh-CN" altLang="en-US" dirty="0" smtClean="0"/>
              <a:t>选择会计职业的标准由重名向重实转化。前面我们曾经提到，在高度集中的管理体制下社会否认个人利益，单位利益与个人没有多大的关系。人们在选择职业时，往往注意只能带来心理满足的名誉。大学毕业生或社会待业青年在求职时，首先考虑到求职单位是否在大城市；其次是单位的性质和单位规模的大小；最后是比较满意的工种。三者若能结合在一起，便认为那是最好的职业。如有取舍问题，则按照顺序考虑。如果供职达不到上述要求</a:t>
            </a:r>
            <a:r>
              <a:rPr lang="en-US" altLang="zh-CN" dirty="0" smtClean="0"/>
              <a:t>,</a:t>
            </a:r>
            <a:r>
              <a:rPr lang="zh-CN" altLang="en-US" dirty="0" smtClean="0"/>
              <a:t>则会感到脸上无光，在众人面前抬不起头来。而随着市场经济的发展，人们的思想意识发生了根本性的转变，人们开始注重实际利益和能否发挥自己的才能。</a:t>
            </a:r>
            <a:endParaRPr lang="zh-CN" altLang="en-US" dirty="0"/>
          </a:p>
        </p:txBody>
      </p:sp>
    </p:spTree>
    <p:extLst>
      <p:ext uri="{BB962C8B-B14F-4D97-AF65-F5344CB8AC3E}">
        <p14:creationId xmlns:p14="http://schemas.microsoft.com/office/powerpoint/2010/main" val="24006981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16632"/>
            <a:ext cx="8712968" cy="7056784"/>
          </a:xfrm>
        </p:spPr>
        <p:txBody>
          <a:bodyPr>
            <a:normAutofit/>
          </a:bodyPr>
          <a:lstStyle/>
          <a:p>
            <a:r>
              <a:rPr lang="en-US" altLang="zh-CN" dirty="0" smtClean="0"/>
              <a:t>【</a:t>
            </a:r>
            <a:r>
              <a:rPr lang="zh-CN" altLang="en-US" dirty="0" smtClean="0"/>
              <a:t>引例</a:t>
            </a:r>
            <a:r>
              <a:rPr lang="en-US" altLang="zh-CN" dirty="0" smtClean="0"/>
              <a:t>6-2】 </a:t>
            </a:r>
          </a:p>
          <a:p>
            <a:r>
              <a:rPr lang="zh-CN" altLang="en-US" dirty="0" smtClean="0"/>
              <a:t>缺乏会计职业道德的</a:t>
            </a:r>
            <a:r>
              <a:rPr lang="en-US" altLang="zh-CN" dirty="0" smtClean="0"/>
              <a:t>10</a:t>
            </a:r>
            <a:r>
              <a:rPr lang="zh-CN" altLang="en-US" dirty="0" smtClean="0"/>
              <a:t>种表现</a:t>
            </a:r>
          </a:p>
          <a:p>
            <a:r>
              <a:rPr lang="zh-CN" altLang="en-US" dirty="0" smtClean="0"/>
              <a:t>第一种：在会计业务中，不敢坚持原则、政策和法制，怕得罪人，当老好人。</a:t>
            </a:r>
          </a:p>
          <a:p>
            <a:r>
              <a:rPr lang="zh-CN" altLang="en-US" dirty="0" smtClean="0"/>
              <a:t>第二种：唯领导意图是从，怕穿小鞋，明知不对，少说为佳，既不抵制，也不解释，照抄 照办，放弃原则。</a:t>
            </a:r>
          </a:p>
          <a:p>
            <a:r>
              <a:rPr lang="zh-CN" altLang="en-US" dirty="0" smtClean="0"/>
              <a:t>第三种：事不关己，高高挂起，有法不依，执法不严，违法不究。</a:t>
            </a:r>
          </a:p>
          <a:p>
            <a:r>
              <a:rPr lang="zh-CN" altLang="en-US" dirty="0" smtClean="0"/>
              <a:t>第四种：办事圆滑，讨好群众。慷公家之慨，不执行费用开支标准，扩大成本开支范围，乱挤成本。</a:t>
            </a:r>
          </a:p>
          <a:p>
            <a:endParaRPr lang="zh-CN" altLang="en-US" dirty="0"/>
          </a:p>
        </p:txBody>
      </p:sp>
    </p:spTree>
    <p:extLst>
      <p:ext uri="{BB962C8B-B14F-4D97-AF65-F5344CB8AC3E}">
        <p14:creationId xmlns:p14="http://schemas.microsoft.com/office/powerpoint/2010/main" val="4474547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Picture 6" descr="corp-account"/>
          <p:cNvPicPr>
            <a:picLocks noChangeAspect="1" noChangeArrowheads="1"/>
          </p:cNvPicPr>
          <p:nvPr/>
        </p:nvPicPr>
        <p:blipFill>
          <a:blip r:embed="rId2">
            <a:lum bright="-18000" contrast="18000"/>
          </a:blip>
          <a:srcRect/>
          <a:stretch>
            <a:fillRect/>
          </a:stretch>
        </p:blipFill>
        <p:spPr bwMode="auto">
          <a:xfrm>
            <a:off x="395536" y="177468"/>
            <a:ext cx="8568952" cy="6203859"/>
          </a:xfrm>
          <a:prstGeom prst="rect">
            <a:avLst/>
          </a:prstGeom>
          <a:noFill/>
          <a:effectLst>
            <a:outerShdw dist="107763" dir="2700000" algn="ctr" rotWithShape="0">
              <a:srgbClr val="000000">
                <a:alpha val="50000"/>
              </a:srgbClr>
            </a:outerShdw>
          </a:effectLst>
        </p:spPr>
      </p:pic>
    </p:spTree>
    <p:extLst>
      <p:ext uri="{BB962C8B-B14F-4D97-AF65-F5344CB8AC3E}">
        <p14:creationId xmlns:p14="http://schemas.microsoft.com/office/powerpoint/2010/main" val="974121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712968" cy="5793507"/>
          </a:xfrm>
        </p:spPr>
        <p:txBody>
          <a:bodyPr>
            <a:normAutofit fontScale="92500" lnSpcReduction="20000"/>
          </a:bodyPr>
          <a:lstStyle/>
          <a:p>
            <a:r>
              <a:rPr lang="zh-CN" altLang="en-US" dirty="0" smtClean="0"/>
              <a:t>第五种：对违反财经纪律的人和事，采取睁只眼、闭只眼的办法，助长了不正之风的滋长和蔓延。</a:t>
            </a:r>
          </a:p>
          <a:p>
            <a:r>
              <a:rPr lang="zh-CN" altLang="en-US" dirty="0" smtClean="0"/>
              <a:t>第六种：财权在手，搞亲疏关系。对至亲好友、同乡和同学高抬贵手；对一般工人群众有意刁难。</a:t>
            </a:r>
          </a:p>
          <a:p>
            <a:r>
              <a:rPr lang="zh-CN" altLang="en-US" dirty="0" smtClean="0"/>
              <a:t>第七种：不热爱本职工作，做一天和尚撞一天钟，账目混乱，家底不清，情况不明，心中无数。</a:t>
            </a:r>
          </a:p>
          <a:p>
            <a:r>
              <a:rPr lang="zh-CN" altLang="en-US" dirty="0" smtClean="0"/>
              <a:t>第八种：无视法纪，挖国家，肥集体，化大公为小公，实际上也是一种损公肥私的行为。</a:t>
            </a:r>
          </a:p>
          <a:p>
            <a:r>
              <a:rPr lang="zh-CN" altLang="en-US" dirty="0" smtClean="0"/>
              <a:t>第九种：想歪点子，出馊主意，弄虚作假，瞒天过海。认为不装腰包，泰然处之。</a:t>
            </a:r>
          </a:p>
          <a:p>
            <a:r>
              <a:rPr lang="zh-CN" altLang="en-US" dirty="0" smtClean="0"/>
              <a:t>第十种：从小团体利益出发，逃税截利。搞突击花钱，滥发钱物。</a:t>
            </a:r>
          </a:p>
          <a:p>
            <a:r>
              <a:rPr lang="en-US" altLang="zh-CN" dirty="0" smtClean="0"/>
              <a:t>——</a:t>
            </a:r>
            <a:r>
              <a:rPr lang="zh-CN" altLang="en-US" dirty="0" smtClean="0"/>
              <a:t>摘自：俞安畅</a:t>
            </a:r>
            <a:r>
              <a:rPr lang="en-US" altLang="zh-CN" dirty="0" smtClean="0"/>
              <a:t>.</a:t>
            </a:r>
            <a:r>
              <a:rPr lang="zh-CN" altLang="en-US" dirty="0" smtClean="0"/>
              <a:t>缺乏会计职业道德的</a:t>
            </a:r>
            <a:r>
              <a:rPr lang="en-US" altLang="zh-CN" dirty="0" smtClean="0"/>
              <a:t>10</a:t>
            </a:r>
            <a:r>
              <a:rPr lang="zh-CN" altLang="en-US" dirty="0" smtClean="0"/>
              <a:t>种表现</a:t>
            </a:r>
            <a:r>
              <a:rPr lang="en-US" altLang="zh-CN" dirty="0" smtClean="0"/>
              <a:t>[J].</a:t>
            </a:r>
            <a:r>
              <a:rPr lang="zh-CN" altLang="en-US" dirty="0" smtClean="0"/>
              <a:t>财务与会计，</a:t>
            </a:r>
            <a:r>
              <a:rPr lang="en-US" altLang="zh-CN" dirty="0" smtClean="0"/>
              <a:t>1987(9)</a:t>
            </a:r>
            <a:endParaRPr lang="en-US" altLang="zh-CN" dirty="0"/>
          </a:p>
        </p:txBody>
      </p:sp>
    </p:spTree>
    <p:extLst>
      <p:ext uri="{BB962C8B-B14F-4D97-AF65-F5344CB8AC3E}">
        <p14:creationId xmlns:p14="http://schemas.microsoft.com/office/powerpoint/2010/main" val="1508404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企业会计职业道德规范</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会计职业道德规范明确了会计职业的内在义务和会计职业的社会责任，其表达形式比较具体、灵活、多样、独特。会计职业道德规范主要是用来约束从事会计职业的人员，以调整从事会计职业人员的内部关系和他们所接触对象之间的关系。会计职业道德规范是财经法律、法规和制度所不能代替的。一般来说，非法行为是不道德的，但是合法行为也可能存在道德与否的问题。</a:t>
            </a:r>
            <a:endParaRPr lang="zh-CN" altLang="en-US" dirty="0"/>
          </a:p>
        </p:txBody>
      </p:sp>
    </p:spTree>
    <p:extLst>
      <p:ext uri="{BB962C8B-B14F-4D97-AF65-F5344CB8AC3E}">
        <p14:creationId xmlns:p14="http://schemas.microsoft.com/office/powerpoint/2010/main" val="33474587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en-US" dirty="0" smtClean="0"/>
              <a:t>一、恪尽职守，爱岗敬业</a:t>
            </a:r>
          </a:p>
          <a:p>
            <a:r>
              <a:rPr lang="zh-CN" altLang="en-US" dirty="0" smtClean="0"/>
              <a:t>恪尽职守，即通过自己的工作把会计管理职能作用充分发挥出来，也就是要在会计人 员充分认识自己应负会计责任的前提下最大限度地将应负的会计责任担当起来。爱岗敬 业，则是要求会计人员以极大的热忱投身会计本职工作之中，做好工作，干出成绩。这一规范反映了会计人员对社会劳动的态度，体现了诚实劳动，树立共产主义劳动态度的共产主义道德规范的精神。</a:t>
            </a:r>
          </a:p>
          <a:p>
            <a:r>
              <a:rPr lang="zh-CN" altLang="en-US" dirty="0" smtClean="0"/>
              <a:t>“恪尽职守，爱岗敬业”规范，对会计人员的要求包括以下几种。</a:t>
            </a:r>
          </a:p>
          <a:p>
            <a:endParaRPr lang="zh-CN" altLang="en-US" dirty="0"/>
          </a:p>
        </p:txBody>
      </p:sp>
    </p:spTree>
    <p:extLst>
      <p:ext uri="{BB962C8B-B14F-4D97-AF65-F5344CB8AC3E}">
        <p14:creationId xmlns:p14="http://schemas.microsoft.com/office/powerpoint/2010/main" val="640877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1.</a:t>
            </a:r>
            <a:r>
              <a:rPr lang="zh-CN" altLang="en-US" dirty="0" smtClean="0"/>
              <a:t>自觉把从事的会计工作同祖国的命运紧密联系在一起</a:t>
            </a:r>
            <a:br>
              <a:rPr lang="zh-CN" altLang="en-US" dirty="0" smtClean="0"/>
            </a:b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顺应改革的发展，建立古今结合、中外结合的中国式的现代会计管理理论和方法体系，使我国的会计事业适应祖 国日新月异的伟大变革。尤其是面对世界范围内兴起的新技术革命浪潮，我们必须从全新的角度开展会计理论和方法的研究。因此，会计人员要立足本职工作适时地研究新问题，钻研会计业务，更新会计知识，这样不仅具有理论上的意义，而且还具有重大的实践意义。</a:t>
            </a:r>
            <a:endParaRPr lang="zh-CN" altLang="en-US" dirty="0"/>
          </a:p>
        </p:txBody>
      </p:sp>
    </p:spTree>
    <p:extLst>
      <p:ext uri="{BB962C8B-B14F-4D97-AF65-F5344CB8AC3E}">
        <p14:creationId xmlns:p14="http://schemas.microsoft.com/office/powerpoint/2010/main" val="27917348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以饱满的工作热忱、一丝不苟的工作态度对待会计工作</a:t>
            </a:r>
            <a:br>
              <a:rPr lang="zh-CN" altLang="en-US" dirty="0" smtClean="0"/>
            </a:br>
            <a:endParaRPr lang="zh-CN" altLang="en-US" dirty="0"/>
          </a:p>
        </p:txBody>
      </p:sp>
      <p:sp>
        <p:nvSpPr>
          <p:cNvPr id="3" name="内容占位符 2"/>
          <p:cNvSpPr>
            <a:spLocks noGrp="1"/>
          </p:cNvSpPr>
          <p:nvPr>
            <p:ph idx="1"/>
          </p:nvPr>
        </p:nvSpPr>
        <p:spPr/>
        <p:txBody>
          <a:bodyPr>
            <a:normAutofit/>
          </a:bodyPr>
          <a:lstStyle/>
          <a:p>
            <a:r>
              <a:rPr lang="zh-CN" altLang="en-US" dirty="0" smtClean="0"/>
              <a:t>会计人员要自觉形成任劳任怨、一丝不苟的工作态度和工作作风。会计工作是一项政策性和技术性很强的工作，也是很重要的工作。从宏观角度看，它关系到单位、部门的财务状况和经济效益。与此同时，会计工作又是很具体、复杂的实务性劳动，有较强的技术性要求。这就需要会计人员有认真踏实、一丝不苟的工作态度，刻苦钻研技术，这样才能做好会计工作。</a:t>
            </a:r>
          </a:p>
          <a:p>
            <a:endParaRPr lang="zh-CN" altLang="en-US" dirty="0"/>
          </a:p>
        </p:txBody>
      </p:sp>
    </p:spTree>
    <p:extLst>
      <p:ext uri="{BB962C8B-B14F-4D97-AF65-F5344CB8AC3E}">
        <p14:creationId xmlns:p14="http://schemas.microsoft.com/office/powerpoint/2010/main" val="198004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a:t>
            </a:r>
            <a:r>
              <a:rPr lang="zh-CN" altLang="en-US" dirty="0" smtClean="0"/>
              <a:t>爱岗敬业是会计工作的内在要求</a:t>
            </a:r>
            <a:br>
              <a:rPr lang="zh-CN" altLang="en-US" dirty="0" smtClean="0"/>
            </a:br>
            <a:endParaRPr lang="zh-CN" altLang="en-US" dirty="0"/>
          </a:p>
        </p:txBody>
      </p:sp>
      <p:sp>
        <p:nvSpPr>
          <p:cNvPr id="3" name="内容占位符 2"/>
          <p:cNvSpPr>
            <a:spLocks noGrp="1"/>
          </p:cNvSpPr>
          <p:nvPr>
            <p:ph idx="1"/>
          </p:nvPr>
        </p:nvSpPr>
        <p:spPr/>
        <p:txBody>
          <a:bodyPr>
            <a:normAutofit/>
          </a:bodyPr>
          <a:lstStyle/>
          <a:p>
            <a:r>
              <a:rPr lang="zh-CN" altLang="en-US" dirty="0" smtClean="0"/>
              <a:t>爱岗敬业，就是要求会计人员充分认识本职工作在整个经济和社会事业发展过程中的地位和作用，珍惜自己的工作岗位，做到干一行爱一行，一丝不苟，兢兢业业，争当会计工作的行家里手。同时，还要求会计人员在工作中自觉主动地履行岗位职责，以积极、健康、求实、高效的态度对待会计工作，做到认真负责，尽职尽责。</a:t>
            </a:r>
          </a:p>
          <a:p>
            <a:endParaRPr lang="zh-CN" altLang="en-US" dirty="0"/>
          </a:p>
        </p:txBody>
      </p:sp>
    </p:spTree>
    <p:extLst>
      <p:ext uri="{BB962C8B-B14F-4D97-AF65-F5344CB8AC3E}">
        <p14:creationId xmlns:p14="http://schemas.microsoft.com/office/powerpoint/2010/main" val="2618336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4.</a:t>
            </a:r>
            <a:r>
              <a:rPr lang="zh-CN" altLang="en-US" dirty="0" smtClean="0"/>
              <a:t>加强会计基础工作，增强会计从业人员的敬业意识</a:t>
            </a:r>
            <a:endParaRPr lang="zh-CN" altLang="en-US" dirty="0"/>
          </a:p>
        </p:txBody>
      </p:sp>
      <p:sp>
        <p:nvSpPr>
          <p:cNvPr id="3" name="内容占位符 2"/>
          <p:cNvSpPr>
            <a:spLocks noGrp="1"/>
          </p:cNvSpPr>
          <p:nvPr>
            <p:ph idx="1"/>
          </p:nvPr>
        </p:nvSpPr>
        <p:spPr/>
        <p:txBody>
          <a:bodyPr/>
          <a:lstStyle/>
          <a:p>
            <a:r>
              <a:rPr lang="zh-CN" altLang="en-US" dirty="0" smtClean="0"/>
              <a:t>会计基础工作是会计工作的基本环节，也是经济管理工作的重要基础。会计基础工作的好坏，直接关系到财务信息的真实性、合法性。为了增强会计人员的敬业意识，首先要加强会计基础工作，建立规范的会计工作程序，保障会计人员依法行事。</a:t>
            </a:r>
          </a:p>
          <a:p>
            <a:endParaRPr lang="zh-CN" altLang="en-US" dirty="0"/>
          </a:p>
        </p:txBody>
      </p:sp>
    </p:spTree>
    <p:extLst>
      <p:ext uri="{BB962C8B-B14F-4D97-AF65-F5344CB8AC3E}">
        <p14:creationId xmlns:p14="http://schemas.microsoft.com/office/powerpoint/2010/main" val="26658963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二、当好参谋，参与管理</a:t>
            </a:r>
            <a:br>
              <a:rPr lang="zh-CN" altLang="en-US" dirty="0" smtClean="0"/>
            </a:b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“当好参谋，参与管理”这一规范就是要求会计人员不能只是消极被动地记账、算账、报账，而是要积极主动地经常向上级领导者反映经营活动情况和存在的问题，提出合理化 建议，协助领导决策，参与经营管理活动。而且在现代商品经济社会中，会计管理的工作范围逐渐扩大，遍及整个社会经济领域，会计工作的这种广泛性决定了会计人员应做好参谋，参与管理</a:t>
            </a:r>
            <a:r>
              <a:rPr lang="en-US" altLang="zh-CN" dirty="0" smtClean="0"/>
              <a:t>,</a:t>
            </a:r>
            <a:r>
              <a:rPr lang="zh-CN" altLang="en-US" dirty="0" smtClean="0"/>
              <a:t>这一规范的具体内容如下：</a:t>
            </a:r>
          </a:p>
          <a:p>
            <a:endParaRPr lang="zh-CN" altLang="en-US" dirty="0"/>
          </a:p>
        </p:txBody>
      </p:sp>
    </p:spTree>
    <p:extLst>
      <p:ext uri="{BB962C8B-B14F-4D97-AF65-F5344CB8AC3E}">
        <p14:creationId xmlns:p14="http://schemas.microsoft.com/office/powerpoint/2010/main" val="312011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1.</a:t>
            </a:r>
            <a:r>
              <a:rPr lang="zh-CN" altLang="en-US" dirty="0" smtClean="0"/>
              <a:t>会计职能由“报账型”转为“管理型”</a:t>
            </a:r>
            <a:endParaRPr lang="zh-CN" altLang="en-US" dirty="0"/>
          </a:p>
        </p:txBody>
      </p:sp>
      <p:sp>
        <p:nvSpPr>
          <p:cNvPr id="3" name="内容占位符 2"/>
          <p:cNvSpPr>
            <a:spLocks noGrp="1"/>
          </p:cNvSpPr>
          <p:nvPr>
            <p:ph idx="1"/>
          </p:nvPr>
        </p:nvSpPr>
        <p:spPr/>
        <p:txBody>
          <a:bodyPr>
            <a:normAutofit/>
          </a:bodyPr>
          <a:lstStyle/>
          <a:p>
            <a:r>
              <a:rPr lang="zh-CN" altLang="en-US" dirty="0" smtClean="0"/>
              <a:t>传统会计的职能以记账、算账和报账为主， 主要任务是核算。随着现代企业制度的建立，会计的本质，即会计参与管理和会计核算为商业伦理奠定基础更加被着重，目的是通过会计更有效地管理企业和提高企业效益。会计人员除了进行传统的企业核算外，还要重点进行财务管理，制订经营计划，进行财务控制系统设计和投资决策。</a:t>
            </a:r>
          </a:p>
          <a:p>
            <a:endParaRPr lang="zh-CN" altLang="en-US" dirty="0"/>
          </a:p>
        </p:txBody>
      </p:sp>
    </p:spTree>
    <p:extLst>
      <p:ext uri="{BB962C8B-B14F-4D97-AF65-F5344CB8AC3E}">
        <p14:creationId xmlns:p14="http://schemas.microsoft.com/office/powerpoint/2010/main" val="31505966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积极参与企业经营管理的全过程，做好参谋工作</a:t>
            </a:r>
            <a:endParaRPr lang="zh-CN" altLang="en-US" dirty="0"/>
          </a:p>
        </p:txBody>
      </p:sp>
      <p:sp>
        <p:nvSpPr>
          <p:cNvPr id="3" name="内容占位符 2"/>
          <p:cNvSpPr>
            <a:spLocks noGrp="1"/>
          </p:cNvSpPr>
          <p:nvPr>
            <p:ph idx="1"/>
          </p:nvPr>
        </p:nvSpPr>
        <p:spPr/>
        <p:txBody>
          <a:bodyPr>
            <a:normAutofit/>
          </a:bodyPr>
          <a:lstStyle/>
          <a:p>
            <a:r>
              <a:rPr lang="zh-CN" altLang="en-US" dirty="0" smtClean="0"/>
              <a:t>为了积极参与企业经营管理的全过程，这就要求会计人员做到参与预测、参与决策、参与制订计划、参与执行、参与效 果评估。作为商业伦理者的角色，会计人员应该参与到企业经营的每一个过程，除了核算 外，还要提出管理建议，行使参谋、决策的角色。</a:t>
            </a:r>
          </a:p>
          <a:p>
            <a:endParaRPr lang="zh-CN" altLang="en-US" dirty="0"/>
          </a:p>
        </p:txBody>
      </p:sp>
    </p:spTree>
    <p:extLst>
      <p:ext uri="{BB962C8B-B14F-4D97-AF65-F5344CB8AC3E}">
        <p14:creationId xmlns:p14="http://schemas.microsoft.com/office/powerpoint/2010/main" val="2727681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第一节 企业会计管理内容概述</a:t>
            </a:r>
            <a:endParaRPr lang="en-US" altLang="zh-CN" dirty="0" smtClean="0"/>
          </a:p>
          <a:p>
            <a:r>
              <a:rPr lang="zh-CN" altLang="en-US" dirty="0" smtClean="0"/>
              <a:t>第二节  企业会计职业道德规范</a:t>
            </a:r>
            <a:endParaRPr lang="en-US" altLang="zh-CN" dirty="0" smtClean="0"/>
          </a:p>
          <a:p>
            <a:r>
              <a:rPr lang="zh-CN" altLang="en-US" dirty="0" smtClean="0"/>
              <a:t>第三节  注册会计师审计职业道德规范</a:t>
            </a:r>
            <a:endParaRPr lang="en-US" altLang="zh-CN" dirty="0" smtClean="0"/>
          </a:p>
          <a:p>
            <a:r>
              <a:rPr lang="zh-CN" altLang="en-US" dirty="0" smtClean="0"/>
              <a:t>第四节  企业内部审计职业道德规范</a:t>
            </a:r>
            <a:endParaRPr lang="zh-CN" altLang="en-US" dirty="0"/>
          </a:p>
        </p:txBody>
      </p:sp>
    </p:spTree>
    <p:extLst>
      <p:ext uri="{BB962C8B-B14F-4D97-AF65-F5344CB8AC3E}">
        <p14:creationId xmlns:p14="http://schemas.microsoft.com/office/powerpoint/2010/main" val="14773180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a:t>
            </a:r>
            <a:r>
              <a:rPr lang="zh-CN" altLang="en-US" dirty="0" smtClean="0"/>
              <a:t>以经济效益为中心，提出改善会计管理的各项措施和建议</a:t>
            </a:r>
            <a:endParaRPr lang="zh-CN" altLang="en-US" dirty="0"/>
          </a:p>
        </p:txBody>
      </p:sp>
      <p:sp>
        <p:nvSpPr>
          <p:cNvPr id="3" name="内容占位符 2"/>
          <p:cNvSpPr>
            <a:spLocks noGrp="1"/>
          </p:cNvSpPr>
          <p:nvPr>
            <p:ph idx="1"/>
          </p:nvPr>
        </p:nvSpPr>
        <p:spPr/>
        <p:txBody>
          <a:bodyPr>
            <a:normAutofit/>
          </a:bodyPr>
          <a:lstStyle/>
          <a:p>
            <a:r>
              <a:rPr lang="zh-CN" altLang="en-US" dirty="0" smtClean="0"/>
              <a:t>经济效益是企业一切工作的核心，会计管理工作必须围绕这一中心来展开。一方面要通过对各项资金的管理和监督来保护财产安全，挖掘增产潜力，少花钱多办事，加速资金周转；另一方面就是要通过收支管理来合理组织收入，节约费用支出，少投人多产出，增加财富收益。</a:t>
            </a:r>
          </a:p>
          <a:p>
            <a:endParaRPr lang="zh-CN" altLang="en-US" dirty="0"/>
          </a:p>
        </p:txBody>
      </p:sp>
    </p:spTree>
    <p:extLst>
      <p:ext uri="{BB962C8B-B14F-4D97-AF65-F5344CB8AC3E}">
        <p14:creationId xmlns:p14="http://schemas.microsoft.com/office/powerpoint/2010/main" val="29309772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三、如实反映，正确核算</a:t>
            </a:r>
            <a:endParaRPr lang="zh-CN" altLang="en-US" dirty="0"/>
          </a:p>
        </p:txBody>
      </p:sp>
      <p:sp>
        <p:nvSpPr>
          <p:cNvPr id="3" name="内容占位符 2"/>
          <p:cNvSpPr>
            <a:spLocks noGrp="1"/>
          </p:cNvSpPr>
          <p:nvPr>
            <p:ph idx="1"/>
          </p:nvPr>
        </p:nvSpPr>
        <p:spPr/>
        <p:txBody>
          <a:bodyPr>
            <a:normAutofit/>
          </a:bodyPr>
          <a:lstStyle/>
          <a:p>
            <a:r>
              <a:rPr lang="zh-CN" altLang="en-US" dirty="0" smtClean="0"/>
              <a:t>反映经济活动，是会计的基本职能。进行会计核算，是会计机构和会计人员的主要职责。通过如实反映、正确核算来提供真实可靠的数据和信息，就能协助企业做好经营决策，有效加强商业伦理与经营，提高经济效益，反之，失真的数据和信息将会导致决策失误，给国家和人民财产带来极大的损失。那么怎样做到如实反映、正确核算呢？一般来说，有以下几点要求。</a:t>
            </a:r>
          </a:p>
          <a:p>
            <a:endParaRPr lang="zh-CN" altLang="en-US" dirty="0"/>
          </a:p>
        </p:txBody>
      </p:sp>
    </p:spTree>
    <p:extLst>
      <p:ext uri="{BB962C8B-B14F-4D97-AF65-F5344CB8AC3E}">
        <p14:creationId xmlns:p14="http://schemas.microsoft.com/office/powerpoint/2010/main" val="2030072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a:t>
            </a:r>
            <a:r>
              <a:rPr lang="zh-CN" altLang="en-US" dirty="0" smtClean="0"/>
              <a:t>明确会计的核算职能</a:t>
            </a:r>
            <a:endParaRPr lang="zh-CN" altLang="en-US" dirty="0"/>
          </a:p>
        </p:txBody>
      </p:sp>
      <p:sp>
        <p:nvSpPr>
          <p:cNvPr id="3" name="内容占位符 2"/>
          <p:cNvSpPr>
            <a:spLocks noGrp="1"/>
          </p:cNvSpPr>
          <p:nvPr>
            <p:ph idx="1"/>
          </p:nvPr>
        </p:nvSpPr>
        <p:spPr/>
        <p:txBody>
          <a:bodyPr/>
          <a:lstStyle/>
          <a:p>
            <a:r>
              <a:rPr lang="zh-CN" altLang="en-US" dirty="0" smtClean="0"/>
              <a:t>会计核算反映经济活动的全过程并贯穿于其中，也称反映职能。它是指会计以货币为主要计量单位，通过确认、计量、记录、计算和报告等环节，对特定对象</a:t>
            </a:r>
            <a:r>
              <a:rPr lang="en-US" altLang="zh-CN" dirty="0" smtClean="0"/>
              <a:t>(</a:t>
            </a:r>
            <a:r>
              <a:rPr lang="zh-CN" altLang="en-US" dirty="0" smtClean="0"/>
              <a:t>或称特定主体）的经济活动进行记账、算账、报账，为各有关方面提供会计信息的功能。</a:t>
            </a:r>
          </a:p>
          <a:p>
            <a:endParaRPr lang="zh-CN" altLang="en-US" dirty="0"/>
          </a:p>
        </p:txBody>
      </p:sp>
    </p:spTree>
    <p:extLst>
      <p:ext uri="{BB962C8B-B14F-4D97-AF65-F5344CB8AC3E}">
        <p14:creationId xmlns:p14="http://schemas.microsoft.com/office/powerpoint/2010/main" val="23667167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适应现代企业制度的要求，做好会计核算工作</a:t>
            </a:r>
            <a:endParaRPr lang="zh-CN" altLang="en-US" dirty="0"/>
          </a:p>
        </p:txBody>
      </p:sp>
      <p:sp>
        <p:nvSpPr>
          <p:cNvPr id="3" name="内容占位符 2"/>
          <p:cNvSpPr>
            <a:spLocks noGrp="1"/>
          </p:cNvSpPr>
          <p:nvPr>
            <p:ph idx="1"/>
          </p:nvPr>
        </p:nvSpPr>
        <p:spPr/>
        <p:txBody>
          <a:bodyPr>
            <a:normAutofit/>
          </a:bodyPr>
          <a:lstStyle/>
          <a:p>
            <a:r>
              <a:rPr lang="zh-CN" altLang="en-US" dirty="0" smtClean="0"/>
              <a:t>一是明确产权关系，建立产权明晰的会计核算体系。现代企业制度的特征之一是产权关系明晰。国有企业财产属国家所有，企业具有法人财产权。二是正确核算劳动者在企业中所拥有的各项权益。在企业中，劳动者在完成生产经营任务的同时也获得了合法报酬和权益。三是改革会计核算体制，完善会计报告体系。</a:t>
            </a:r>
          </a:p>
          <a:p>
            <a:endParaRPr lang="zh-CN" altLang="en-US" dirty="0"/>
          </a:p>
        </p:txBody>
      </p:sp>
    </p:spTree>
    <p:extLst>
      <p:ext uri="{BB962C8B-B14F-4D97-AF65-F5344CB8AC3E}">
        <p14:creationId xmlns:p14="http://schemas.microsoft.com/office/powerpoint/2010/main" val="10067589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a:t>
            </a:r>
            <a:r>
              <a:rPr lang="zh-CN" altLang="en-US" dirty="0" smtClean="0"/>
              <a:t>会计人员应具备诚实可靠的品质，客观反映经济活动过程</a:t>
            </a:r>
            <a:endParaRPr lang="zh-CN" altLang="en-US" dirty="0"/>
          </a:p>
        </p:txBody>
      </p:sp>
      <p:sp>
        <p:nvSpPr>
          <p:cNvPr id="3" name="内容占位符 2"/>
          <p:cNvSpPr>
            <a:spLocks noGrp="1"/>
          </p:cNvSpPr>
          <p:nvPr>
            <p:ph idx="1"/>
          </p:nvPr>
        </p:nvSpPr>
        <p:spPr/>
        <p:txBody>
          <a:bodyPr/>
          <a:lstStyle/>
          <a:p>
            <a:r>
              <a:rPr lang="zh-CN" altLang="en-US" dirty="0" smtClean="0"/>
              <a:t> 诚实，就是要讲真话，做真事，不欺骗，不说慌，对己、对人、对上、对下都不掩盖事实真相；可靠，就是要始终把握好自己，保持客观公正立场，不为任何利诱所动。这包括三个方面的内容：①反映实际，核算实绩。②分析现象，抓住规律。③揭示未来，明确方向。</a:t>
            </a:r>
            <a:endParaRPr lang="zh-CN" altLang="en-US" dirty="0"/>
          </a:p>
        </p:txBody>
      </p:sp>
    </p:spTree>
    <p:extLst>
      <p:ext uri="{BB962C8B-B14F-4D97-AF65-F5344CB8AC3E}">
        <p14:creationId xmlns:p14="http://schemas.microsoft.com/office/powerpoint/2010/main" val="27614943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4.</a:t>
            </a:r>
            <a:r>
              <a:rPr lang="zh-CN" altLang="en-US" dirty="0" smtClean="0"/>
              <a:t>会计人员应正确核算经济业务，提高会计信息质量</a:t>
            </a:r>
            <a:endParaRPr lang="zh-CN" altLang="en-US" dirty="0"/>
          </a:p>
        </p:txBody>
      </p:sp>
      <p:sp>
        <p:nvSpPr>
          <p:cNvPr id="3" name="内容占位符 2"/>
          <p:cNvSpPr>
            <a:spLocks noGrp="1"/>
          </p:cNvSpPr>
          <p:nvPr>
            <p:ph idx="1"/>
          </p:nvPr>
        </p:nvSpPr>
        <p:spPr/>
        <p:txBody>
          <a:bodyPr/>
          <a:lstStyle/>
          <a:p>
            <a:r>
              <a:rPr lang="zh-CN" altLang="en-US" dirty="0" smtClean="0"/>
              <a:t>在实际工作中，会计人员要实事求是地做好本职工作，提供真实可靠的会计资料，切不可“掺水分”、“添油加醋”、“偷工减料”。现实中存在的“书记成本、厂长利润”与这一要求相违背。</a:t>
            </a:r>
          </a:p>
          <a:p>
            <a:endParaRPr lang="zh-CN" altLang="en-US" dirty="0"/>
          </a:p>
        </p:txBody>
      </p:sp>
    </p:spTree>
    <p:extLst>
      <p:ext uri="{BB962C8B-B14F-4D97-AF65-F5344CB8AC3E}">
        <p14:creationId xmlns:p14="http://schemas.microsoft.com/office/powerpoint/2010/main" val="6290260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四、遵纪守法，严格监督</a:t>
            </a:r>
            <a:endParaRPr lang="zh-CN" altLang="en-US" dirty="0"/>
          </a:p>
        </p:txBody>
      </p:sp>
      <p:sp>
        <p:nvSpPr>
          <p:cNvPr id="3" name="内容占位符 2"/>
          <p:cNvSpPr>
            <a:spLocks noGrp="1"/>
          </p:cNvSpPr>
          <p:nvPr>
            <p:ph idx="1"/>
          </p:nvPr>
        </p:nvSpPr>
        <p:spPr/>
        <p:txBody>
          <a:bodyPr>
            <a:normAutofit/>
          </a:bodyPr>
          <a:lstStyle/>
          <a:p>
            <a:r>
              <a:rPr lang="zh-CN" altLang="en-US" dirty="0" smtClean="0"/>
              <a:t>会计活动在我国是与财务工作结合在一起开展的。所谓严格监督，是指会计人员不屈服于任何人的意志，严格按照国家有关法律法规、财经政策、制度的制定，通过审核凭证、账簿、控制预算或计划的执行，对本单位的每项经济活动的合理性、有效性进行监督，制止损失浪费，维护财经法纪，提高经济效益。一般来说，要做到以下几点。</a:t>
            </a:r>
          </a:p>
          <a:p>
            <a:endParaRPr lang="zh-CN" altLang="en-US" dirty="0"/>
          </a:p>
        </p:txBody>
      </p:sp>
    </p:spTree>
    <p:extLst>
      <p:ext uri="{BB962C8B-B14F-4D97-AF65-F5344CB8AC3E}">
        <p14:creationId xmlns:p14="http://schemas.microsoft.com/office/powerpoint/2010/main" val="3013123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1.</a:t>
            </a:r>
            <a:r>
              <a:rPr lang="zh-CN" altLang="en-US" dirty="0" smtClean="0"/>
              <a:t>明确会计的监督职能</a:t>
            </a:r>
            <a:br>
              <a:rPr lang="zh-CN" altLang="en-US" dirty="0" smtClean="0"/>
            </a:b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会计监督职能也称控制职能，是指会计人员在进行会计核算的同时对特定对象经济业务的合法性和合理性进行审查。加强会计监督，必须以财政经济法律、法规为依据。开展经济工作必须依据财政经济法律、法规为规范，这是经济工作顺利进行的重要保证。会计人员和单位负责人应当明确地辨别经济业务是否合法的界限，要以财政经济法律、法规、规章为依据做出准确的判断，并以此做出恰当的处理，对不认真履行会计监督职责，干扰、阻挠会计人员履行会计监督的行为，要坚决依法予以追究，扭转会计监督弱化的现象。</a:t>
            </a:r>
          </a:p>
          <a:p>
            <a:endParaRPr lang="zh-CN" altLang="en-US" dirty="0"/>
          </a:p>
        </p:txBody>
      </p:sp>
    </p:spTree>
    <p:extLst>
      <p:ext uri="{BB962C8B-B14F-4D97-AF65-F5344CB8AC3E}">
        <p14:creationId xmlns:p14="http://schemas.microsoft.com/office/powerpoint/2010/main" val="7811542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会计人员应以身作则，模范遵守财经法规</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会计人员必须培养自己具有公正、客观的品质和忠于职守的精神，从国家和人民的利益出发，以有关政策和法规为标准，实施严格监督，更为重要的是，会计人员必须从自己做起。具体要求是：①自觉遵守财经纪律和经济法规，严于律己，大公无私，不谋私利。②积极主动宣传解释财经法规和制度，使有关会计人员了解、掌握并自觉遵守。③在工作中严格把守关口，从实际出发，善于区别各种情况，宽严结合。④积极支持促进生产，搞活流通，开发财源的一切合理、合法开支，坚持抵制揭发违反财经纪律、偷税漏税、铺张浪费等不道德的行为，维持会计人员的尊严，忠 实地执行法律所赋予的权利和义务，以促进社会主义建设的发展。</a:t>
            </a:r>
          </a:p>
          <a:p>
            <a:endParaRPr lang="zh-CN" altLang="en-US" dirty="0"/>
          </a:p>
        </p:txBody>
      </p:sp>
    </p:spTree>
    <p:extLst>
      <p:ext uri="{BB962C8B-B14F-4D97-AF65-F5344CB8AC3E}">
        <p14:creationId xmlns:p14="http://schemas.microsoft.com/office/powerpoint/2010/main" val="40024369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a:t>
            </a:r>
            <a:r>
              <a:rPr lang="zh-CN" altLang="en-US" dirty="0" smtClean="0"/>
              <a:t>对经济活动实施严格的事前监督、事中监督和事后监督</a:t>
            </a:r>
            <a:endParaRPr lang="zh-CN" altLang="en-US" dirty="0"/>
          </a:p>
        </p:txBody>
      </p:sp>
      <p:sp>
        <p:nvSpPr>
          <p:cNvPr id="3" name="内容占位符 2"/>
          <p:cNvSpPr>
            <a:spLocks noGrp="1"/>
          </p:cNvSpPr>
          <p:nvPr>
            <p:ph idx="1"/>
          </p:nvPr>
        </p:nvSpPr>
        <p:spPr/>
        <p:txBody>
          <a:bodyPr>
            <a:normAutofit/>
          </a:bodyPr>
          <a:lstStyle/>
          <a:p>
            <a:r>
              <a:rPr lang="zh-CN" altLang="en-US" dirty="0" smtClean="0"/>
              <a:t>会计监督工作要始终贯穿于经济活动的全过程，要把会计监督寓于决策管理和日常的财务业务之中，这样，既可以防患于未然，又能及时解决出现的各种问题，避免造成大的损失。具体来说，这一规定就是要会计人员运用会计方法、会计手段和会计资料对本单位的经济活动进行严格的事前、事中和事后的监督。</a:t>
            </a:r>
          </a:p>
          <a:p>
            <a:endParaRPr lang="zh-CN" altLang="en-US" dirty="0"/>
          </a:p>
        </p:txBody>
      </p:sp>
    </p:spTree>
    <p:extLst>
      <p:ext uri="{BB962C8B-B14F-4D97-AF65-F5344CB8AC3E}">
        <p14:creationId xmlns:p14="http://schemas.microsoft.com/office/powerpoint/2010/main" val="1253480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en-US" altLang="zh-CN" dirty="0" smtClean="0"/>
              <a:t>【</a:t>
            </a:r>
            <a:r>
              <a:rPr lang="zh-CN" altLang="en-US" dirty="0" smtClean="0"/>
              <a:t>学习目的及要求</a:t>
            </a:r>
            <a:r>
              <a:rPr lang="en-US" altLang="zh-CN" dirty="0" smtClean="0"/>
              <a:t>】</a:t>
            </a:r>
          </a:p>
          <a:p>
            <a:r>
              <a:rPr lang="en-US" altLang="zh-CN" dirty="0" smtClean="0"/>
              <a:t>       </a:t>
            </a:r>
            <a:r>
              <a:rPr lang="zh-CN" altLang="en-US" dirty="0" smtClean="0"/>
              <a:t>通过本章内容的学习，使学生了解市场经济对会计与审计职业道德的影响及社会环境；掌握企业会计职业道德规范；理解注册会计师审计职业道德规范；理解企业内部审计职业道德规范。</a:t>
            </a:r>
          </a:p>
          <a:p>
            <a:r>
              <a:rPr lang="en-US" altLang="zh-CN" dirty="0" smtClean="0"/>
              <a:t>【</a:t>
            </a:r>
            <a:r>
              <a:rPr lang="zh-CN" altLang="en-US" dirty="0" smtClean="0"/>
              <a:t>学习重点</a:t>
            </a:r>
            <a:r>
              <a:rPr lang="en-US" altLang="zh-CN" dirty="0" smtClean="0"/>
              <a:t>】</a:t>
            </a:r>
          </a:p>
          <a:p>
            <a:r>
              <a:rPr lang="en-US" altLang="zh-CN" dirty="0" smtClean="0"/>
              <a:t>    1.</a:t>
            </a:r>
            <a:r>
              <a:rPr lang="zh-CN" altLang="en-US" dirty="0" smtClean="0"/>
              <a:t>会计与伦理的关系。</a:t>
            </a:r>
          </a:p>
          <a:p>
            <a:r>
              <a:rPr lang="en-US" altLang="zh-CN" dirty="0" smtClean="0"/>
              <a:t>2.</a:t>
            </a:r>
            <a:r>
              <a:rPr lang="zh-CN" altLang="en-US" dirty="0" smtClean="0"/>
              <a:t>企业会计职业道德规范八大要求。</a:t>
            </a:r>
          </a:p>
          <a:p>
            <a:r>
              <a:rPr lang="en-US" altLang="zh-CN" dirty="0" smtClean="0"/>
              <a:t>3.</a:t>
            </a:r>
            <a:r>
              <a:rPr lang="zh-CN" altLang="en-US" dirty="0" smtClean="0"/>
              <a:t>注册会计师审计职业道德规范七大要求。</a:t>
            </a:r>
          </a:p>
          <a:p>
            <a:endParaRPr lang="zh-CN" altLang="en-US" dirty="0"/>
          </a:p>
        </p:txBody>
      </p:sp>
    </p:spTree>
    <p:extLst>
      <p:ext uri="{BB962C8B-B14F-4D97-AF65-F5344CB8AC3E}">
        <p14:creationId xmlns:p14="http://schemas.microsoft.com/office/powerpoint/2010/main" val="14252748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764704"/>
            <a:ext cx="8435280" cy="5361459"/>
          </a:xfrm>
        </p:spPr>
        <p:txBody>
          <a:bodyPr>
            <a:normAutofit fontScale="92500" lnSpcReduction="10000"/>
          </a:bodyPr>
          <a:lstStyle/>
          <a:p>
            <a:r>
              <a:rPr lang="zh-CN" altLang="en-US" dirty="0" smtClean="0"/>
              <a:t>事前监督是指在企业各项经济业务活动的准备阶段，以财经政策、制度和企业计划为准绳，对企业经济合同、经营计划等所做的合法、合理、合规和经济性审查，使之符合规定要求。事中监督是在企业生产经营过程中以计划、定额、预算等为标准，对生产消耗、成本升降、资金使用、收益大小加以控制，及时发现并校正执行中的偏差，促使预定目标的实 现。事后监督则是指在一个生产经营过程完结之后运用会计资料进行检查，对经营全过程做出评价，并检査会计工作的质量，为下一个生产经营过程做全面的准备。</a:t>
            </a:r>
            <a:endParaRPr lang="zh-CN" altLang="en-US" dirty="0"/>
          </a:p>
        </p:txBody>
      </p:sp>
    </p:spTree>
    <p:extLst>
      <p:ext uri="{BB962C8B-B14F-4D97-AF65-F5344CB8AC3E}">
        <p14:creationId xmlns:p14="http://schemas.microsoft.com/office/powerpoint/2010/main" val="20385172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4.</a:t>
            </a:r>
            <a:r>
              <a:rPr lang="zh-CN" altLang="en-US" dirty="0" smtClean="0"/>
              <a:t>把握会计监督工作的重点，增强监督工作的有效性</a:t>
            </a:r>
            <a:endParaRPr lang="zh-CN" altLang="en-US" dirty="0"/>
          </a:p>
        </p:txBody>
      </p:sp>
      <p:sp>
        <p:nvSpPr>
          <p:cNvPr id="3" name="内容占位符 2"/>
          <p:cNvSpPr>
            <a:spLocks noGrp="1"/>
          </p:cNvSpPr>
          <p:nvPr>
            <p:ph idx="1"/>
          </p:nvPr>
        </p:nvSpPr>
        <p:spPr/>
        <p:txBody>
          <a:bodyPr>
            <a:normAutofit/>
          </a:bodyPr>
          <a:lstStyle/>
          <a:p>
            <a:r>
              <a:rPr lang="zh-CN" altLang="en-US" dirty="0" smtClean="0"/>
              <a:t>会计监督工作的重点应该 根据党和国家对经济工作的要求来保证经济工作沿着正确的轨道运行，不断提高经济效 益，因此，会计监督工作者要围绕这个重点，抓住经济活动中的重要环节，开展监督工作。 会计监督工作者要积极参与经营决策的研究和制定工作，积极参与经营管理，发挥把关 作用。</a:t>
            </a:r>
          </a:p>
          <a:p>
            <a:endParaRPr lang="zh-CN" altLang="en-US" dirty="0"/>
          </a:p>
        </p:txBody>
      </p:sp>
    </p:spTree>
    <p:extLst>
      <p:ext uri="{BB962C8B-B14F-4D97-AF65-F5344CB8AC3E}">
        <p14:creationId xmlns:p14="http://schemas.microsoft.com/office/powerpoint/2010/main" val="13849675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五、坚持准则，不做假账</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“没有规矩，不成方圆。”干会计这一行也是如此。“规矩”是什么？</a:t>
            </a:r>
          </a:p>
          <a:p>
            <a:r>
              <a:rPr lang="zh-CN" altLang="en-US" dirty="0" smtClean="0"/>
              <a:t>“规矩”就是会计人员从事会计工作所遵守的行为规范或具体要求，包括一系列的会 计法律、法规和政府规章。遵纪守法是会计职业道德规范中的重中之重。会计工作涉及社会经济生活的方方面面，必须以会计法律、法规和规章为准绳，正确处理国家、集体和个人三者之间的利益关系，把好财务收支合法性和合规性的关口，依法理财；必须具备高度的政治责任感，时刻保持清醒的头脑，既不助纣为虐，也不监守自盗，做到立于潮头而不倒。</a:t>
            </a:r>
          </a:p>
          <a:p>
            <a:endParaRPr lang="zh-CN" altLang="en-US" dirty="0"/>
          </a:p>
        </p:txBody>
      </p:sp>
    </p:spTree>
    <p:extLst>
      <p:ext uri="{BB962C8B-B14F-4D97-AF65-F5344CB8AC3E}">
        <p14:creationId xmlns:p14="http://schemas.microsoft.com/office/powerpoint/2010/main" val="26155910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548680"/>
            <a:ext cx="8424936" cy="6408712"/>
          </a:xfrm>
        </p:spPr>
        <p:txBody>
          <a:bodyPr>
            <a:normAutofit fontScale="92500" lnSpcReduction="20000"/>
          </a:bodyPr>
          <a:lstStyle/>
          <a:p>
            <a:r>
              <a:rPr lang="en-US" altLang="zh-CN" dirty="0" smtClean="0"/>
              <a:t>【</a:t>
            </a:r>
            <a:r>
              <a:rPr lang="zh-CN" altLang="en-US" dirty="0" smtClean="0"/>
              <a:t>引例</a:t>
            </a:r>
            <a:r>
              <a:rPr lang="en-US" altLang="zh-CN" dirty="0" smtClean="0"/>
              <a:t>6-2】</a:t>
            </a:r>
          </a:p>
          <a:p>
            <a:r>
              <a:rPr lang="zh-CN" altLang="en-US" dirty="0" smtClean="0"/>
              <a:t>深圳市推出会计人员诚信档案管理办法</a:t>
            </a:r>
          </a:p>
          <a:p>
            <a:r>
              <a:rPr lang="zh-CN" altLang="en-US" dirty="0" smtClean="0"/>
              <a:t>目前，深圳市有会计从业资格持证人员</a:t>
            </a:r>
            <a:r>
              <a:rPr lang="en-US" altLang="zh-CN" dirty="0" smtClean="0"/>
              <a:t>242977</a:t>
            </a:r>
            <a:r>
              <a:rPr lang="zh-CN" altLang="en-US" dirty="0" smtClean="0"/>
              <a:t>人。</a:t>
            </a:r>
            <a:r>
              <a:rPr lang="en-US" altLang="zh-CN" dirty="0" smtClean="0"/>
              <a:t>1997</a:t>
            </a:r>
            <a:r>
              <a:rPr lang="zh-CN" altLang="en-US" dirty="0" smtClean="0"/>
              <a:t>年，深圳市率先在全国实行 高级会计师考评结合制度，已评定高级会计师</a:t>
            </a:r>
            <a:r>
              <a:rPr lang="en-US" altLang="zh-CN" dirty="0" smtClean="0"/>
              <a:t>978</a:t>
            </a:r>
            <a:r>
              <a:rPr lang="zh-CN" altLang="en-US" dirty="0" smtClean="0"/>
              <a:t>人。执业注册会计师达到</a:t>
            </a:r>
            <a:r>
              <a:rPr lang="en-US" altLang="zh-CN" dirty="0" smtClean="0"/>
              <a:t>2498</a:t>
            </a:r>
            <a:r>
              <a:rPr lang="zh-CN" altLang="en-US" dirty="0" smtClean="0"/>
              <a:t>人，会 计师事务所</a:t>
            </a:r>
            <a:r>
              <a:rPr lang="en-US" altLang="zh-CN" dirty="0" smtClean="0"/>
              <a:t>253</a:t>
            </a:r>
            <a:r>
              <a:rPr lang="zh-CN" altLang="en-US" dirty="0" smtClean="0"/>
              <a:t>家。深圳市会计工作走在全国前列，发挥了“示范窗口”和“试验田”作用。</a:t>
            </a:r>
          </a:p>
          <a:p>
            <a:r>
              <a:rPr lang="zh-CN" altLang="en-US" dirty="0" smtClean="0"/>
              <a:t>深圳市会计管理工作中还存在一定的薄弱环节。如有些单位设“账外账”，私设“小 金库”，公款私存；有些单位负责人授意、指使会计人员随意调整会计账目，做假账；少数会计师事务所和注册会计师出具虚假审计报告。财政部门在前不久的检查中发现，一家 会计师事务所一个晚上就炮制出一份十几亿元的验资报告，收取委托单位几万元，而报告内容严重造假。</a:t>
            </a:r>
          </a:p>
          <a:p>
            <a:endParaRPr lang="zh-CN" altLang="en-US" dirty="0"/>
          </a:p>
        </p:txBody>
      </p:sp>
    </p:spTree>
    <p:extLst>
      <p:ext uri="{BB962C8B-B14F-4D97-AF65-F5344CB8AC3E}">
        <p14:creationId xmlns:p14="http://schemas.microsoft.com/office/powerpoint/2010/main" val="26916193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80728"/>
            <a:ext cx="8291264" cy="5145435"/>
          </a:xfrm>
        </p:spPr>
        <p:txBody>
          <a:bodyPr>
            <a:normAutofit fontScale="85000" lnSpcReduction="10000"/>
          </a:bodyPr>
          <a:lstStyle/>
          <a:p>
            <a:r>
              <a:rPr lang="zh-CN" altLang="en-US" dirty="0" smtClean="0"/>
              <a:t>针对这些问题，深圳市财政局将在年内尽快出台会计人员诚信档案管理办法。通过建立健全会计人员诚信档案管理系统，记载会计人员的基本情况、守信和失信、提示和警示等信息，违规失信会计人员将被推上“黑名单”。并实行动态管理和网上查询，为用人单位聘用、政府考核奖励、人才交流提供信息平台。同时，建立会计人员奖惩制度，对诚实守信、按章办事的会计人员给予表彰；对弄虚作假并因此产生严重后果的会计人员给予严厉处罚。建立会计人员正当权益保障机制，保护守法的会计人员不受打击报复。</a:t>
            </a:r>
          </a:p>
          <a:p>
            <a:r>
              <a:rPr lang="en-US" altLang="zh-CN" dirty="0" smtClean="0"/>
              <a:t>——</a:t>
            </a:r>
            <a:r>
              <a:rPr lang="zh-CN" altLang="en-US" dirty="0" smtClean="0"/>
              <a:t>摘自：深圳新闻网</a:t>
            </a:r>
            <a:r>
              <a:rPr lang="en-US" altLang="zh-CN" dirty="0" smtClean="0"/>
              <a:t>,http://www.sznews.com/</a:t>
            </a:r>
            <a:r>
              <a:rPr lang="zh-CN" altLang="en-US" dirty="0" smtClean="0"/>
              <a:t>，</a:t>
            </a:r>
            <a:r>
              <a:rPr lang="en-US" altLang="zh-CN" dirty="0" smtClean="0"/>
              <a:t>2011-11-20</a:t>
            </a:r>
          </a:p>
          <a:p>
            <a:endParaRPr lang="zh-CN" altLang="en-US" dirty="0"/>
          </a:p>
        </p:txBody>
      </p:sp>
    </p:spTree>
    <p:extLst>
      <p:ext uri="{BB962C8B-B14F-4D97-AF65-F5344CB8AC3E}">
        <p14:creationId xmlns:p14="http://schemas.microsoft.com/office/powerpoint/2010/main" val="36016355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476672"/>
            <a:ext cx="8208912" cy="6048672"/>
          </a:xfrm>
        </p:spPr>
        <p:txBody>
          <a:bodyPr>
            <a:normAutofit fontScale="92500"/>
          </a:bodyPr>
          <a:lstStyle/>
          <a:p>
            <a:r>
              <a:rPr lang="zh-CN" altLang="en-US" dirty="0" smtClean="0"/>
              <a:t>坚持准则，依法理财。依法理财作为会计职业道德的基本原则，其主要内容可归纳为：①会计人员在工作中，要把国家的整体利益放在首位。②依法理财，就是要处理好为国家利益服务和为单位利益服务之间的关系。会计人员应在严守法律、法规的前提下维护单位的利益，不能为了单位的利益而损害国家的利益，也不能因此而忽视了单位的合法利益。③在为单位理财的过程中，要正确处理单位整体利益与个人利益之间的关系。会计人员在理财工作中，不允许任何人因个人利益损害单位的整体利益，应按照有关政策来合理协调两者之间的关系，使之达到和谐统一。</a:t>
            </a:r>
            <a:endParaRPr lang="zh-CN" altLang="en-US" dirty="0"/>
          </a:p>
        </p:txBody>
      </p:sp>
    </p:spTree>
    <p:extLst>
      <p:ext uri="{BB962C8B-B14F-4D97-AF65-F5344CB8AC3E}">
        <p14:creationId xmlns:p14="http://schemas.microsoft.com/office/powerpoint/2010/main" val="37529715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08720"/>
            <a:ext cx="8219256" cy="5217443"/>
          </a:xfrm>
        </p:spPr>
        <p:txBody>
          <a:bodyPr>
            <a:normAutofit fontScale="92500"/>
          </a:bodyPr>
          <a:lstStyle/>
          <a:p>
            <a:r>
              <a:rPr lang="zh-CN" altLang="en-US" dirty="0" smtClean="0"/>
              <a:t>用法律维护自身的正当权利。随着会计法律、法规的健全，现在的一个关键问题是能不能做到“有法必依”。我国用人制度的缺陷以及渗透到各行各业甚至司法部门的腐败等，都会使法律在具体实施过程中遭遇阻力而不能充分发挥其效力。这更加说明外部环境的净化对于会计职业道德建设的必要性。为此，我们应当打破会计行业中任人唯亲的传统观念，加强廉政建设，尤其是司法部门的廉政建设，加大对违法违纪行为的惩治力度，真正做到“有法必依，违法必究，执法必严”。</a:t>
            </a:r>
            <a:endParaRPr lang="zh-CN" altLang="en-US" dirty="0"/>
          </a:p>
        </p:txBody>
      </p:sp>
    </p:spTree>
    <p:extLst>
      <p:ext uri="{BB962C8B-B14F-4D97-AF65-F5344CB8AC3E}">
        <p14:creationId xmlns:p14="http://schemas.microsoft.com/office/powerpoint/2010/main" val="39042378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620688"/>
            <a:ext cx="8435280" cy="5505475"/>
          </a:xfrm>
        </p:spPr>
        <p:txBody>
          <a:bodyPr>
            <a:normAutofit lnSpcReduction="10000"/>
          </a:bodyPr>
          <a:lstStyle/>
          <a:p>
            <a:r>
              <a:rPr lang="zh-CN" altLang="en-US" dirty="0" smtClean="0"/>
              <a:t>会计人员应全面理解“不做假账” 的现实意义。做假账行为不仅仅是违反</a:t>
            </a:r>
            <a:r>
              <a:rPr lang="en-US" altLang="zh-CN" dirty="0" smtClean="0"/>
              <a:t>《</a:t>
            </a:r>
            <a:r>
              <a:rPr lang="zh-CN" altLang="en-US" dirty="0" smtClean="0"/>
              <a:t>会计法</a:t>
            </a:r>
            <a:r>
              <a:rPr lang="en-US" altLang="zh-CN" dirty="0" smtClean="0"/>
              <a:t>》</a:t>
            </a:r>
            <a:r>
              <a:rPr lang="zh-CN" altLang="en-US" dirty="0" smtClean="0"/>
              <a:t>，而且会直接导致会计信息失真。而会计信息是经济决策的基础，更是财政管理的基础，会计信息的虚假必然导致经济秩序混乱，财政管理弱化，宏观决策失误。会计人员应深刻理解“不做假账”的现实意义。</a:t>
            </a:r>
          </a:p>
          <a:p>
            <a:r>
              <a:rPr lang="zh-CN" altLang="en-US" dirty="0" smtClean="0"/>
              <a:t>坚持客观公正，坚决不做假账。客观公正是会计职业意志的具体表现。有了这种职业意志，有了这种崇高的职业精神，在会计工作中</a:t>
            </a:r>
            <a:r>
              <a:rPr lang="en-US" altLang="zh-CN" dirty="0" smtClean="0"/>
              <a:t>,</a:t>
            </a:r>
            <a:r>
              <a:rPr lang="zh-CN" altLang="en-US" dirty="0" smtClean="0"/>
              <a:t>会计人员才能做到坚持原则，照章办事</a:t>
            </a:r>
          </a:p>
          <a:p>
            <a:endParaRPr lang="zh-CN" altLang="en-US" dirty="0"/>
          </a:p>
        </p:txBody>
      </p:sp>
    </p:spTree>
    <p:extLst>
      <p:ext uri="{BB962C8B-B14F-4D97-AF65-F5344CB8AC3E}">
        <p14:creationId xmlns:p14="http://schemas.microsoft.com/office/powerpoint/2010/main" val="7633725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六、公私分明，勤俭理财</a:t>
            </a:r>
            <a:endParaRPr lang="zh-CN" altLang="en-US" dirty="0"/>
          </a:p>
        </p:txBody>
      </p:sp>
      <p:sp>
        <p:nvSpPr>
          <p:cNvPr id="3" name="内容占位符 2"/>
          <p:cNvSpPr>
            <a:spLocks noGrp="1"/>
          </p:cNvSpPr>
          <p:nvPr>
            <p:ph idx="1"/>
          </p:nvPr>
        </p:nvSpPr>
        <p:spPr/>
        <p:txBody>
          <a:bodyPr/>
          <a:lstStyle/>
          <a:p>
            <a:r>
              <a:rPr lang="zh-CN" altLang="en-US" dirty="0" smtClean="0"/>
              <a:t>所谓公私分明，就是会计人员要做到公私有别，泾渭分明，守正尚廉、洁身自好、严于 律己，不以权谋私，不贪赃枉法，不见利忘义，在经济上滴水不沾。要知道会计是因管理公共物品的需要而产生的集体性经济行为，不应成为满足私欲的行为。</a:t>
            </a:r>
          </a:p>
          <a:p>
            <a:endParaRPr lang="zh-CN" altLang="en-US" dirty="0"/>
          </a:p>
        </p:txBody>
      </p:sp>
    </p:spTree>
    <p:extLst>
      <p:ext uri="{BB962C8B-B14F-4D97-AF65-F5344CB8AC3E}">
        <p14:creationId xmlns:p14="http://schemas.microsoft.com/office/powerpoint/2010/main" val="14750551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88640"/>
            <a:ext cx="8507288" cy="5937523"/>
          </a:xfrm>
        </p:spPr>
        <p:txBody>
          <a:bodyPr>
            <a:normAutofit fontScale="85000" lnSpcReduction="10000"/>
          </a:bodyPr>
          <a:lstStyle/>
          <a:p>
            <a:r>
              <a:rPr lang="zh-CN" altLang="en-US" dirty="0" smtClean="0"/>
              <a:t>公私分明是会计从业人员职业道德的基本品质。公私分明一般要求洁身自好，为公众谋事。会计职业道德把公私分明作为道德规范，是由会计工作的特殊职能所决定的，会计人员的职业工作说到底就是理财，就是对金钱和物资的管理，正是这种时时与钱物相联系的职业工作决定了会计人员必须是一个在经济上廉洁奉公、公私分明的人。会计人员在社会中职业威信和荣誉的取得，在很大程度上也依赖于这种道德品质。公私分明的主要内容包括：①正确认识会计人员手中的管理权是职业神圣权力的一种表现。会计人员绝不能把这种职业权力作为谋取私利的特权，不能挪用、侵吞单位的一分钱，一针线。②会计人员应深刻认识自己管理的钱财是单位的财产，绝不允许任何人以任何方式 浪费、侵吞单位财产。</a:t>
            </a:r>
            <a:endParaRPr lang="zh-CN" altLang="en-US" dirty="0"/>
          </a:p>
        </p:txBody>
      </p:sp>
    </p:spTree>
    <p:extLst>
      <p:ext uri="{BB962C8B-B14F-4D97-AF65-F5344CB8AC3E}">
        <p14:creationId xmlns:p14="http://schemas.microsoft.com/office/powerpoint/2010/main" val="1975739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260648"/>
            <a:ext cx="8784976" cy="7272808"/>
          </a:xfrm>
        </p:spPr>
        <p:txBody>
          <a:bodyPr>
            <a:normAutofit fontScale="85000" lnSpcReduction="20000"/>
          </a:bodyPr>
          <a:lstStyle/>
          <a:p>
            <a:r>
              <a:rPr lang="en-US" altLang="zh-CN" dirty="0" smtClean="0"/>
              <a:t>【</a:t>
            </a:r>
            <a:r>
              <a:rPr lang="zh-CN" altLang="en-US" dirty="0" smtClean="0"/>
              <a:t>引例</a:t>
            </a:r>
            <a:r>
              <a:rPr lang="en-US" altLang="zh-CN" dirty="0" smtClean="0"/>
              <a:t>6-1】</a:t>
            </a:r>
          </a:p>
          <a:p>
            <a:pPr marL="0" indent="0">
              <a:buNone/>
            </a:pPr>
            <a:r>
              <a:rPr lang="zh-CN" altLang="en-US" dirty="0" smtClean="0"/>
              <a:t>                 诚信真实</a:t>
            </a:r>
            <a:r>
              <a:rPr lang="en-US" altLang="zh-CN" dirty="0" smtClean="0"/>
              <a:t>——</a:t>
            </a:r>
            <a:r>
              <a:rPr lang="zh-CN" altLang="en-US" dirty="0" smtClean="0"/>
              <a:t>会计管理的重要目标</a:t>
            </a:r>
          </a:p>
          <a:p>
            <a:r>
              <a:rPr lang="en-US" altLang="zh-CN" dirty="0" smtClean="0"/>
              <a:t>2001</a:t>
            </a:r>
            <a:r>
              <a:rPr lang="zh-CN" altLang="en-US" dirty="0" smtClean="0"/>
              <a:t>年，朱镕基总理在北京国家会计学院向全国会计人员发出了“诚信为本、操守为 重、坚持准则、不做假账”的指示。据财政部会计司司长刘玉廷介绍，为深入贯彻落实朱总 理的指示，财政部在</a:t>
            </a:r>
            <a:r>
              <a:rPr lang="en-US" altLang="zh-CN" dirty="0" smtClean="0"/>
              <a:t>2002</a:t>
            </a:r>
            <a:r>
              <a:rPr lang="zh-CN" altLang="en-US" dirty="0" smtClean="0"/>
              <a:t>年进一步采取积极有效的措施，从企业内外的监管、制度和准则 体系的完善，从业人员职业道德水平和专业能力的提高等方面开展诚信教育，并作为会计 管理的重要目标。</a:t>
            </a:r>
          </a:p>
          <a:p>
            <a:r>
              <a:rPr lang="zh-CN" altLang="en-US" dirty="0" smtClean="0"/>
              <a:t>刘玉廷说，</a:t>
            </a:r>
            <a:r>
              <a:rPr lang="en-US" altLang="zh-CN" dirty="0" smtClean="0"/>
              <a:t>2000</a:t>
            </a:r>
            <a:r>
              <a:rPr lang="zh-CN" altLang="en-US" dirty="0" smtClean="0"/>
              <a:t>年开展的</a:t>
            </a:r>
            <a:r>
              <a:rPr lang="en-US" altLang="zh-CN" dirty="0" smtClean="0"/>
              <a:t>《</a:t>
            </a:r>
            <a:r>
              <a:rPr lang="zh-CN" altLang="en-US" dirty="0" smtClean="0"/>
              <a:t>中华人民共和国会计法</a:t>
            </a:r>
            <a:r>
              <a:rPr lang="en-US" altLang="zh-CN" dirty="0" smtClean="0"/>
              <a:t>》</a:t>
            </a:r>
            <a:r>
              <a:rPr lang="zh-CN" altLang="en-US" dirty="0" smtClean="0"/>
              <a:t>（以下简称</a:t>
            </a:r>
            <a:r>
              <a:rPr lang="en-US" altLang="zh-CN" dirty="0" smtClean="0"/>
              <a:t>《</a:t>
            </a:r>
            <a:r>
              <a:rPr lang="zh-CN" altLang="en-US" dirty="0" smtClean="0"/>
              <a:t>会计法</a:t>
            </a:r>
            <a:r>
              <a:rPr lang="en-US" altLang="zh-CN" dirty="0" smtClean="0"/>
              <a:t>》</a:t>
            </a:r>
            <a:r>
              <a:rPr lang="zh-CN" altLang="en-US" dirty="0" smtClean="0"/>
              <a:t>）执法检查已 取得阶段性成果。据初步统计，全国共有近</a:t>
            </a:r>
            <a:r>
              <a:rPr lang="en-US" altLang="zh-CN" dirty="0" smtClean="0"/>
              <a:t>300</a:t>
            </a:r>
            <a:r>
              <a:rPr lang="zh-CN" altLang="en-US" dirty="0" smtClean="0"/>
              <a:t>万个单位进行了自查自纠。在单位自查 的基础上，各级财政部门共抽调</a:t>
            </a:r>
            <a:r>
              <a:rPr lang="en-US" altLang="zh-CN" dirty="0" smtClean="0"/>
              <a:t>3. 6</a:t>
            </a:r>
            <a:r>
              <a:rPr lang="zh-CN" altLang="en-US" dirty="0" smtClean="0"/>
              <a:t>万名检查人员对</a:t>
            </a:r>
            <a:r>
              <a:rPr lang="en-US" altLang="zh-CN" dirty="0" smtClean="0"/>
              <a:t>2.3</a:t>
            </a:r>
            <a:r>
              <a:rPr lang="zh-CN" altLang="en-US" dirty="0" smtClean="0"/>
              <a:t>万个单位进行了重点检查。截 至目前，已对</a:t>
            </a:r>
            <a:r>
              <a:rPr lang="en-US" altLang="zh-CN" dirty="0" smtClean="0"/>
              <a:t>1647</a:t>
            </a:r>
            <a:r>
              <a:rPr lang="zh-CN" altLang="en-US" dirty="0" smtClean="0"/>
              <a:t>个单位、</a:t>
            </a:r>
            <a:r>
              <a:rPr lang="en-US" altLang="zh-CN" dirty="0" smtClean="0"/>
              <a:t>213</a:t>
            </a:r>
            <a:r>
              <a:rPr lang="zh-CN" altLang="en-US" dirty="0" smtClean="0"/>
              <a:t>名会计机构负责人和会计人员给予了通报处罚；对</a:t>
            </a:r>
            <a:r>
              <a:rPr lang="en-US" altLang="zh-CN" dirty="0" smtClean="0"/>
              <a:t>3465 </a:t>
            </a:r>
            <a:r>
              <a:rPr lang="zh-CN" altLang="en-US" dirty="0" smtClean="0"/>
              <a:t>个单位、</a:t>
            </a:r>
            <a:r>
              <a:rPr lang="en-US" altLang="zh-CN" dirty="0" smtClean="0"/>
              <a:t>306</a:t>
            </a:r>
            <a:r>
              <a:rPr lang="zh-CN" altLang="en-US" dirty="0" smtClean="0"/>
              <a:t>名会计机构负责人和会计人员予以罚款；依法吊销了 </a:t>
            </a:r>
            <a:r>
              <a:rPr lang="en-US" altLang="zh-CN" dirty="0" smtClean="0"/>
              <a:t>186</a:t>
            </a:r>
            <a:r>
              <a:rPr lang="zh-CN" altLang="en-US" dirty="0" smtClean="0"/>
              <a:t>名会计人员从业资格证书；会同有关部门对</a:t>
            </a:r>
            <a:r>
              <a:rPr lang="en-US" altLang="zh-CN" dirty="0" smtClean="0"/>
              <a:t>336</a:t>
            </a:r>
            <a:r>
              <a:rPr lang="zh-CN" altLang="en-US" dirty="0" smtClean="0"/>
              <a:t>人给予了行政处分，移送司法机关等处理案件</a:t>
            </a:r>
            <a:r>
              <a:rPr lang="en-US" altLang="zh-CN" dirty="0" smtClean="0"/>
              <a:t>37</a:t>
            </a:r>
            <a:r>
              <a:rPr lang="zh-CN" altLang="en-US" dirty="0" smtClean="0"/>
              <a:t>件。</a:t>
            </a:r>
          </a:p>
          <a:p>
            <a:endParaRPr lang="zh-CN" altLang="en-US" dirty="0"/>
          </a:p>
        </p:txBody>
      </p:sp>
    </p:spTree>
    <p:extLst>
      <p:ext uri="{BB962C8B-B14F-4D97-AF65-F5344CB8AC3E}">
        <p14:creationId xmlns:p14="http://schemas.microsoft.com/office/powerpoint/2010/main" val="24867709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764704"/>
            <a:ext cx="7992888" cy="5361459"/>
          </a:xfrm>
        </p:spPr>
        <p:txBody>
          <a:bodyPr>
            <a:normAutofit fontScale="85000" lnSpcReduction="20000"/>
          </a:bodyPr>
          <a:lstStyle/>
          <a:p>
            <a:r>
              <a:rPr lang="zh-CN" altLang="en-US" dirty="0" smtClean="0"/>
              <a:t>严明自律是会计从业人员职业道德的更高层次。自律是会计职业道德的最高阶段，也是职业道德建设的最高目标。会计职业道德正处于他律与自律相结合的阶段，我们盼望着它的发展会迎来第二次飞跃，即发展到完全的会计自律阶段。自律的基本形式又可分为会计行业自律和会计个人自律。会计个人自律，是指会计人员靠内心道德感和职业良心来实现会计道德上自我完善的追求。它是一种自愿、自觉和自发的内心追求行为。会计人员的个人自律是会计职业道德的最高境界。完全的会计个人自律这种职业道德境界，只有在具有高度责任感、集体荣誉感和崇高共产主义理想追求的会计人员身上才会实现。会计人员应当不断完善自我，不断提升自己的职业道德，实现自己从他律向自律阶段的转变。</a:t>
            </a:r>
            <a:endParaRPr lang="zh-CN" altLang="en-US" dirty="0"/>
          </a:p>
        </p:txBody>
      </p:sp>
    </p:spTree>
    <p:extLst>
      <p:ext uri="{BB962C8B-B14F-4D97-AF65-F5344CB8AC3E}">
        <p14:creationId xmlns:p14="http://schemas.microsoft.com/office/powerpoint/2010/main" val="387653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76672"/>
            <a:ext cx="8363272" cy="5649491"/>
          </a:xfrm>
        </p:spPr>
        <p:txBody>
          <a:bodyPr>
            <a:normAutofit fontScale="85000" lnSpcReduction="10000"/>
          </a:bodyPr>
          <a:lstStyle/>
          <a:p>
            <a:r>
              <a:rPr lang="zh-CN" altLang="en-US" dirty="0" smtClean="0"/>
              <a:t>发挥厉行节约的优良传统，坚决反对铺张浪费。在我国社会主义初级阶段，由于经济比较落后，管理水平差，经济效益低，浪费现象严重，节约的潜力很大，节约方面还有很多工作要做。近几年广泛开展的“增产节约、增收节支”运动，其核心就是节约。可以说，在改革和开放的今天，厉行节约仍然具有十分重大的现实意义。</a:t>
            </a:r>
          </a:p>
          <a:p>
            <a:r>
              <a:rPr lang="zh-CN" altLang="en-US" dirty="0" smtClean="0"/>
              <a:t>为了做到厉行节约，要求会计人员以主人公的态度处处精打细算，监督人力、物力、财力的使用和财经管理制度的执行，保证岗位、承包责任制和部门独立核算制的推行，从各方面、各环节杜绝浪费，尽可能压缩不必要的开支，降低和控制成本，加速资金周转，节约资金使用。</a:t>
            </a:r>
          </a:p>
          <a:p>
            <a:endParaRPr lang="zh-CN" altLang="en-US" dirty="0"/>
          </a:p>
        </p:txBody>
      </p:sp>
    </p:spTree>
    <p:extLst>
      <p:ext uri="{BB962C8B-B14F-4D97-AF65-F5344CB8AC3E}">
        <p14:creationId xmlns:p14="http://schemas.microsoft.com/office/powerpoint/2010/main" val="31271003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692696"/>
            <a:ext cx="8208912" cy="6165304"/>
          </a:xfrm>
        </p:spPr>
        <p:txBody>
          <a:bodyPr>
            <a:normAutofit fontScale="85000" lnSpcReduction="10000"/>
          </a:bodyPr>
          <a:lstStyle/>
          <a:p>
            <a:r>
              <a:rPr lang="zh-CN" altLang="en-US" dirty="0" smtClean="0"/>
              <a:t>发挥勤俭理财的优良作风，管好财、聚好财和用好财。勤俭理财是国家和人民赋予会计人员的重要职责。勤俭理财，要求手勤，即对账目随时准确记载，不疏漏、不遗漏；要求腿勤，即经常到各有关部门，到下面实际单位了解情况，进行调查研究；要求脑勤，即经常盘算怎样管好财、聚好财和用好财，多出主意，出好主意，使资金流通加速进行。</a:t>
            </a:r>
          </a:p>
          <a:p>
            <a:r>
              <a:rPr lang="zh-CN" altLang="en-US" dirty="0" smtClean="0"/>
              <a:t>节俭，是聚财之道，是保存财富的途径，它要求会计人员协助领导和部门将国家财富用在该用的地方，用作生产财富和创造财富，把“钢”用在刀刃上，防止盲目消耗。会计人员要做到勤俭理财</a:t>
            </a:r>
            <a:r>
              <a:rPr lang="en-US" altLang="zh-CN" dirty="0" smtClean="0"/>
              <a:t>,</a:t>
            </a:r>
            <a:r>
              <a:rPr lang="zh-CN" altLang="en-US" dirty="0" smtClean="0"/>
              <a:t>要求：第一，培养自己节俭的品质；第二，应摒弃在勤俭理财上的旧观念；第三，会计人员在财务管理上要正确对待挣钱、花钱问题。总之，公私分明、勤俭理财的目的是促使会计工作更好地为经济建设服务，促进社会生产力的迅速发展。</a:t>
            </a:r>
          </a:p>
          <a:p>
            <a:endParaRPr lang="zh-CN" altLang="en-US" dirty="0"/>
          </a:p>
        </p:txBody>
      </p:sp>
    </p:spTree>
    <p:extLst>
      <p:ext uri="{BB962C8B-B14F-4D97-AF65-F5344CB8AC3E}">
        <p14:creationId xmlns:p14="http://schemas.microsoft.com/office/powerpoint/2010/main" val="10274860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 七、保守秘密，内外协调</a:t>
            </a:r>
            <a:br>
              <a:rPr lang="zh-CN" altLang="en-US" dirty="0" smtClean="0"/>
            </a:br>
            <a:endParaRPr lang="zh-CN" altLang="en-US" dirty="0"/>
          </a:p>
        </p:txBody>
      </p:sp>
      <p:sp>
        <p:nvSpPr>
          <p:cNvPr id="3" name="内容占位符 2"/>
          <p:cNvSpPr>
            <a:spLocks noGrp="1"/>
          </p:cNvSpPr>
          <p:nvPr>
            <p:ph idx="1"/>
          </p:nvPr>
        </p:nvSpPr>
        <p:spPr/>
        <p:txBody>
          <a:bodyPr>
            <a:normAutofit/>
          </a:bodyPr>
          <a:lstStyle/>
          <a:p>
            <a:r>
              <a:rPr lang="zh-CN" altLang="en-US" dirty="0" smtClean="0"/>
              <a:t>会计人员应保守本单位的秘密，不能私自向外界提供或泄露单位的会计信息。会计工作是一项综合性很强的经济工作，它涵盖了一个单位整个生产经营的各个环节，所掌握的会计信息也涉及企业的方方面面，其中有些属于商业秘密，除非获得授权，这些秘密是不可以外泄的，否则会给企业造成重大损失，甚至造成企业经营上的混乱。</a:t>
            </a:r>
            <a:endParaRPr lang="zh-CN" altLang="en-US" dirty="0"/>
          </a:p>
        </p:txBody>
      </p:sp>
    </p:spTree>
    <p:extLst>
      <p:ext uri="{BB962C8B-B14F-4D97-AF65-F5344CB8AC3E}">
        <p14:creationId xmlns:p14="http://schemas.microsoft.com/office/powerpoint/2010/main" val="24933021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08720"/>
            <a:ext cx="8291264" cy="5217443"/>
          </a:xfrm>
        </p:spPr>
        <p:txBody>
          <a:bodyPr>
            <a:normAutofit fontScale="92500" lnSpcReduction="20000"/>
          </a:bodyPr>
          <a:lstStyle/>
          <a:p>
            <a:r>
              <a:rPr lang="zh-CN" altLang="en-US" dirty="0" smtClean="0"/>
              <a:t>会计人员应保守秘密。保守秘密是会计职业道德规范的基本要求，是指会计人员应当保守本单位的商业秘密，不能将在从业过程中所获得的信息为己所用，或者泄露给第三者以牟取私利。</a:t>
            </a:r>
          </a:p>
          <a:p>
            <a:r>
              <a:rPr lang="zh-CN" altLang="en-US" dirty="0" smtClean="0"/>
              <a:t>保守秘密一方面是指会计人员要保守企业自身秘密；另一方面也包括会计人员不得 以不道德的手段去获取他人的秘密，这种手段包括会计人员直接获取和通过他人去获取。这也是市场经济条件下公平竞争的内在要求。即使其行为是为了公司的利益，但其结果则是导致不道德的竞争，不利于市场经济的良性循环，也会给整个会计行业造成恶劣影响。</a:t>
            </a:r>
          </a:p>
          <a:p>
            <a:endParaRPr lang="zh-CN" altLang="en-US" dirty="0"/>
          </a:p>
        </p:txBody>
      </p:sp>
    </p:spTree>
    <p:extLst>
      <p:ext uri="{BB962C8B-B14F-4D97-AF65-F5344CB8AC3E}">
        <p14:creationId xmlns:p14="http://schemas.microsoft.com/office/powerpoint/2010/main" val="30051338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476672"/>
            <a:ext cx="8291264" cy="5649491"/>
          </a:xfrm>
        </p:spPr>
        <p:txBody>
          <a:bodyPr>
            <a:normAutofit fontScale="85000" lnSpcReduction="10000"/>
          </a:bodyPr>
          <a:lstStyle/>
          <a:p>
            <a:r>
              <a:rPr lang="zh-CN" altLang="en-US" dirty="0" smtClean="0"/>
              <a:t>会计人员应协调各方关系。会计作为反映和监督经济活动的一种手段，其职业特点包括以下三个方面。①协调组织内部管理者与被管理者之间的关系。②协调组织与外部当事人之间的关系。会计所提供的信息对组织外部的当事人至关重要。③协调会计职业技术性与职业社会性之间的关系。</a:t>
            </a:r>
          </a:p>
          <a:p>
            <a:r>
              <a:rPr lang="zh-CN" altLang="en-US" dirty="0" smtClean="0"/>
              <a:t>另外，会计工作也有一定的灵活性。针对同一经济事项，会计人员可能有若干种可供选择的方法，做出不同的估计。这不仅仅是针对企业对外提供的会计信息而言的，对于企业内部的信息提供来说，这种问题也存在，例如为了企业内部一部分人的利益而更改自己 的产品成本核算方法、责任中心的考核办法等。这样做必然会使会计信息丧失其中立性， 将直接损害会计信息的可靠性。</a:t>
            </a:r>
          </a:p>
          <a:p>
            <a:endParaRPr lang="zh-CN" altLang="en-US" dirty="0"/>
          </a:p>
        </p:txBody>
      </p:sp>
    </p:spTree>
    <p:extLst>
      <p:ext uri="{BB962C8B-B14F-4D97-AF65-F5344CB8AC3E}">
        <p14:creationId xmlns:p14="http://schemas.microsoft.com/office/powerpoint/2010/main" val="11143443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八、大胆改革，讲究效益</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大胆改革，讲究效益”是我国会计职业道德的重要规范。这一规范要求会计制度和传统的会计模式，努力提高会计工作自身的效益，促使企业与社会经济效益的提高。随着经济体制改革的深入发展，会计工作不讲效益的观念将为人们所抛弃。</a:t>
            </a:r>
            <a:endParaRPr lang="en-US" altLang="zh-CN" dirty="0"/>
          </a:p>
          <a:p>
            <a:r>
              <a:rPr lang="zh-CN" altLang="en-US" dirty="0" smtClean="0"/>
              <a:t>解放思想，理顺会计改革的思路。解放思想，这是进行会计改革的前提。改革需要勇气，而勇气来自思想的解放。会计人员要冲破“左”的思想和“平均主义”思想的束缚， </a:t>
            </a:r>
            <a:r>
              <a:rPr lang="en-US" altLang="zh-CN" dirty="0" smtClean="0"/>
              <a:t>—</a:t>
            </a:r>
            <a:r>
              <a:rPr lang="zh-CN" altLang="en-US" dirty="0" smtClean="0"/>
              <a:t>切从实际出发，理论联系实际，不“唯上”，不“唯书”，在实践中探索中国会计改革的道路。</a:t>
            </a:r>
            <a:endParaRPr lang="zh-CN" altLang="en-US" dirty="0"/>
          </a:p>
        </p:txBody>
      </p:sp>
    </p:spTree>
    <p:extLst>
      <p:ext uri="{BB962C8B-B14F-4D97-AF65-F5344CB8AC3E}">
        <p14:creationId xmlns:p14="http://schemas.microsoft.com/office/powerpoint/2010/main" val="29906139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关注会计改革，促进会计发展。在大力发展会计学历教育的同时，应组织好大规模的会计在职教育，要不断改进培训渠道、组织形式和教材体系，提高培训工作的适应性和超前性。同时，要改革和完善相应的会计人员管理制度，形成科学的会计人才选拔和评价机制，以激励会计人员通过多种途径学习业务，提高自身素质。</a:t>
            </a:r>
            <a:endParaRPr lang="zh-CN" altLang="en-US" dirty="0"/>
          </a:p>
        </p:txBody>
      </p:sp>
    </p:spTree>
    <p:extLst>
      <p:ext uri="{BB962C8B-B14F-4D97-AF65-F5344CB8AC3E}">
        <p14:creationId xmlns:p14="http://schemas.microsoft.com/office/powerpoint/2010/main" val="26227808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548680"/>
            <a:ext cx="8435280" cy="5577483"/>
          </a:xfrm>
        </p:spPr>
        <p:txBody>
          <a:bodyPr>
            <a:normAutofit fontScale="85000" lnSpcReduction="10000"/>
          </a:bodyPr>
          <a:lstStyle/>
          <a:p>
            <a:r>
              <a:rPr lang="zh-CN" altLang="en-US" dirty="0" smtClean="0"/>
              <a:t>树立效益第一的思想，讲究“时间”、“效率”战略。“效率”战略是以最低的劳动消耗创造尽可能多的物质财富；“时间”战略是要求在保证效益的前提下以最短的时间、最快的速度去创造最高价值。效率与时间相辅相成，效率中本身就有时间的规定性，时间是检验效率的标准之一。会计人员必须有强烈的时间和效率观念，不仅要科学地支配时间，还要考核其他人员对时间的合理利用情况，力争高效率地做好会计工作。在主张效率第一时，我们还要坚持道义的原则，体现两个文明建设一起抓的精神。</a:t>
            </a:r>
          </a:p>
          <a:p>
            <a:r>
              <a:rPr lang="zh-CN" altLang="en-US" dirty="0" smtClean="0"/>
              <a:t>会计改革的目的就是要在道义与效益相统一的原则下，促进社会物质文明和精神文明建设的同步发展。</a:t>
            </a:r>
          </a:p>
          <a:p>
            <a:endParaRPr lang="zh-CN" altLang="en-US" dirty="0"/>
          </a:p>
        </p:txBody>
      </p:sp>
    </p:spTree>
    <p:extLst>
      <p:ext uri="{BB962C8B-B14F-4D97-AF65-F5344CB8AC3E}">
        <p14:creationId xmlns:p14="http://schemas.microsoft.com/office/powerpoint/2010/main" val="16649439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第三节  注册会计师审计职业道德规范</a:t>
            </a:r>
            <a:endParaRPr lang="zh-CN" altLang="en-US" dirty="0"/>
          </a:p>
        </p:txBody>
      </p:sp>
      <p:sp>
        <p:nvSpPr>
          <p:cNvPr id="3" name="内容占位符 2"/>
          <p:cNvSpPr>
            <a:spLocks noGrp="1"/>
          </p:cNvSpPr>
          <p:nvPr>
            <p:ph idx="1"/>
          </p:nvPr>
        </p:nvSpPr>
        <p:spPr>
          <a:xfrm>
            <a:off x="457200" y="1600200"/>
            <a:ext cx="8579296" cy="5573216"/>
          </a:xfrm>
        </p:spPr>
        <p:txBody>
          <a:bodyPr>
            <a:normAutofit fontScale="85000" lnSpcReduction="10000"/>
          </a:bodyPr>
          <a:lstStyle/>
          <a:p>
            <a:r>
              <a:rPr lang="zh-CN" altLang="en-US" dirty="0" smtClean="0"/>
              <a:t> 中国注册会计师（</a:t>
            </a:r>
            <a:r>
              <a:rPr lang="en-US" altLang="zh-CN" dirty="0" smtClean="0"/>
              <a:t>Certified Public </a:t>
            </a:r>
            <a:r>
              <a:rPr lang="en-US" altLang="zh-CN" dirty="0" err="1" smtClean="0"/>
              <a:t>Accountant,CPA</a:t>
            </a:r>
            <a:r>
              <a:rPr lang="en-US" altLang="zh-CN" dirty="0" smtClean="0"/>
              <a:t>)</a:t>
            </a:r>
            <a:r>
              <a:rPr lang="zh-CN" altLang="en-US" dirty="0" smtClean="0"/>
              <a:t>是依法取得注册会计师证书并接受委托从事审计和会计咨询、会计服务业务的执业人员。注册会计师在市场恢复建设至今的</a:t>
            </a:r>
            <a:r>
              <a:rPr lang="en-US" altLang="zh-CN" dirty="0" smtClean="0"/>
              <a:t>30</a:t>
            </a:r>
            <a:r>
              <a:rPr lang="zh-CN" altLang="en-US" dirty="0" smtClean="0"/>
              <a:t>年里已取得了迅速的发展，在我国的改革开放和社会主义市场经济体制的建设中发挥了积极的作用，扮演着十分重要的角色。然而，从外部环境来看，人们对注册会计师职业在市场经济中的作用和责任的认识还处于较朦胧的阶段；从职业界内部的情况来看，也还未建立起一个有序的职业发展机制。中国注册会计师道德建设存在的问题有：中国注册会计师职业道德状况令人担忧；中国注册会计师的执业行为偏差；中国注册会计师队伍人员老化，专业素质不高；中国注册会计师审计质量较低。</a:t>
            </a:r>
            <a:endParaRPr lang="zh-CN" altLang="en-US" dirty="0"/>
          </a:p>
        </p:txBody>
      </p:sp>
    </p:spTree>
    <p:extLst>
      <p:ext uri="{BB962C8B-B14F-4D97-AF65-F5344CB8AC3E}">
        <p14:creationId xmlns:p14="http://schemas.microsoft.com/office/powerpoint/2010/main" val="2262556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260648"/>
            <a:ext cx="8568952" cy="6480720"/>
          </a:xfrm>
        </p:spPr>
        <p:txBody>
          <a:bodyPr>
            <a:normAutofit fontScale="92500" lnSpcReduction="20000"/>
          </a:bodyPr>
          <a:lstStyle/>
          <a:p>
            <a:r>
              <a:rPr lang="zh-CN" altLang="en-US" dirty="0" smtClean="0"/>
              <a:t>他明确指出，今年还要深入贯彻实施</a:t>
            </a:r>
            <a:r>
              <a:rPr lang="en-US" altLang="zh-CN" dirty="0" smtClean="0"/>
              <a:t>《</a:t>
            </a:r>
            <a:r>
              <a:rPr lang="zh-CN" altLang="en-US" dirty="0" smtClean="0"/>
              <a:t>会计法</a:t>
            </a:r>
            <a:r>
              <a:rPr lang="en-US" altLang="zh-CN" dirty="0" smtClean="0"/>
              <a:t>》</a:t>
            </a:r>
            <a:r>
              <a:rPr lang="zh-CN" altLang="en-US" dirty="0" smtClean="0"/>
              <a:t>，整顿会计秩序，加强会计监管，健全单位内部控制，夯实会计基础工作，对有关行业执行会计制度和会计准则的情况进行检查， 打击造假账、账外设账、提供虚假会计信息等行为。并认真研究强化外部监管的机制，通 过对典型案例的剖析，探索对会计做假账的治根、治本措施。</a:t>
            </a:r>
          </a:p>
          <a:p>
            <a:r>
              <a:rPr lang="zh-CN" altLang="en-US" dirty="0" smtClean="0"/>
              <a:t>他说，深化会计改革、完善会计制度和会计准则体系，进一步提高会计信息质量是落 实“不做假账’’的基础，也是配合我国经济体制改革、促进资本市场发展、适应加入</a:t>
            </a:r>
            <a:r>
              <a:rPr lang="en-US" altLang="zh-CN" dirty="0" smtClean="0"/>
              <a:t>WTO </a:t>
            </a:r>
            <a:r>
              <a:rPr lang="zh-CN" altLang="en-US" dirty="0" smtClean="0"/>
              <a:t>和会计国际化的必然要求。</a:t>
            </a:r>
            <a:r>
              <a:rPr lang="en-US" altLang="zh-CN" dirty="0" smtClean="0"/>
              <a:t>2002</a:t>
            </a:r>
            <a:r>
              <a:rPr lang="zh-CN" altLang="en-US" dirty="0" smtClean="0"/>
              <a:t>年，在总结股份有限公司执行</a:t>
            </a:r>
            <a:r>
              <a:rPr lang="en-US" altLang="zh-CN" dirty="0" smtClean="0"/>
              <a:t>《</a:t>
            </a:r>
            <a:r>
              <a:rPr lang="zh-CN" altLang="en-US" dirty="0" smtClean="0"/>
              <a:t>企业会计制度</a:t>
            </a:r>
            <a:r>
              <a:rPr lang="en-US" altLang="zh-CN" dirty="0" smtClean="0"/>
              <a:t>》</a:t>
            </a:r>
            <a:r>
              <a:rPr lang="zh-CN" altLang="en-US" dirty="0" smtClean="0"/>
              <a:t>情况的基 础上，在外商投资企业全面执行</a:t>
            </a:r>
            <a:r>
              <a:rPr lang="en-US" altLang="zh-CN" dirty="0" smtClean="0"/>
              <a:t>《</a:t>
            </a:r>
            <a:r>
              <a:rPr lang="zh-CN" altLang="en-US" dirty="0" smtClean="0"/>
              <a:t>企业会计制度</a:t>
            </a:r>
            <a:r>
              <a:rPr lang="en-US" altLang="zh-CN" dirty="0" smtClean="0"/>
              <a:t>h</a:t>
            </a:r>
            <a:r>
              <a:rPr lang="zh-CN" altLang="en-US" dirty="0" smtClean="0"/>
              <a:t>同时，要扩大对有条件的国有企业执行 </a:t>
            </a:r>
            <a:r>
              <a:rPr lang="en-US" altLang="zh-CN" dirty="0" smtClean="0"/>
              <a:t>《</a:t>
            </a:r>
            <a:r>
              <a:rPr lang="zh-CN" altLang="en-US" dirty="0" smtClean="0"/>
              <a:t>企业会计制度</a:t>
            </a:r>
            <a:r>
              <a:rPr lang="en-US" altLang="zh-CN" dirty="0" smtClean="0"/>
              <a:t>》</a:t>
            </a:r>
            <a:r>
              <a:rPr lang="zh-CN" altLang="en-US" dirty="0" smtClean="0"/>
              <a:t>的试点工作。</a:t>
            </a:r>
          </a:p>
          <a:p>
            <a:endParaRPr lang="zh-CN" altLang="en-US" dirty="0"/>
          </a:p>
        </p:txBody>
      </p:sp>
    </p:spTree>
    <p:extLst>
      <p:ext uri="{BB962C8B-B14F-4D97-AF65-F5344CB8AC3E}">
        <p14:creationId xmlns:p14="http://schemas.microsoft.com/office/powerpoint/2010/main" val="73360514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908720"/>
            <a:ext cx="8363272" cy="5217443"/>
          </a:xfrm>
        </p:spPr>
        <p:txBody>
          <a:bodyPr>
            <a:normAutofit/>
          </a:bodyPr>
          <a:lstStyle/>
          <a:p>
            <a:r>
              <a:rPr lang="zh-CN" altLang="en-US" dirty="0" smtClean="0"/>
              <a:t>所谓注册会计师审计职业道德规范，是指注册会计师审计人员在执业时所应遵循的行为规范，包括在职业品德、职业纪律、专业胜任能力及职业责任等方面所应达到的行为标准。以上内容是注册会计师审计人员职业道德行为可以接受的最基本要求，注册会计师审计人员职业道德行为应该高于该水准。</a:t>
            </a:r>
          </a:p>
          <a:p>
            <a:endParaRPr lang="zh-CN" altLang="en-US" dirty="0"/>
          </a:p>
        </p:txBody>
      </p:sp>
    </p:spTree>
    <p:extLst>
      <p:ext uri="{BB962C8B-B14F-4D97-AF65-F5344CB8AC3E}">
        <p14:creationId xmlns:p14="http://schemas.microsoft.com/office/powerpoint/2010/main" val="40178705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a:t>
            </a:r>
            <a:r>
              <a:rPr lang="zh-CN" altLang="en-US" dirty="0" smtClean="0"/>
              <a:t>、超然独立，客观求是</a:t>
            </a:r>
            <a:endParaRPr lang="zh-CN" altLang="en-US" dirty="0"/>
          </a:p>
        </p:txBody>
      </p:sp>
      <p:sp>
        <p:nvSpPr>
          <p:cNvPr id="3" name="内容占位符 2"/>
          <p:cNvSpPr>
            <a:spLocks noGrp="1"/>
          </p:cNvSpPr>
          <p:nvPr>
            <p:ph idx="1"/>
          </p:nvPr>
        </p:nvSpPr>
        <p:spPr>
          <a:xfrm>
            <a:off x="564704" y="1700212"/>
            <a:ext cx="8399784" cy="5401196"/>
          </a:xfrm>
        </p:spPr>
        <p:txBody>
          <a:bodyPr>
            <a:normAutofit fontScale="92500" lnSpcReduction="20000"/>
          </a:bodyPr>
          <a:lstStyle/>
          <a:p>
            <a:r>
              <a:rPr lang="zh-CN" altLang="en-US" dirty="0" smtClean="0"/>
              <a:t>该原则要求注册会计师做到以下几点。</a:t>
            </a:r>
          </a:p>
          <a:p>
            <a:r>
              <a:rPr lang="en-US" altLang="zh-CN" dirty="0" smtClean="0"/>
              <a:t>1.</a:t>
            </a:r>
            <a:r>
              <a:rPr lang="zh-CN" altLang="en-US" dirty="0" smtClean="0"/>
              <a:t>超然独立，取信于各方利益相关者</a:t>
            </a:r>
          </a:p>
          <a:p>
            <a:r>
              <a:rPr lang="zh-CN" altLang="en-US" dirty="0" smtClean="0"/>
              <a:t>独立性是注册会计师审计人员执业的灵魂与关键。所谓超然独立，是指注册会计师审计人员在执行审计业务、出具审计报告时应当在实质上和形式上超出一切界限，独立于委托单位和其他机构，其目的是取信于各种利益相关者。这种独立性的需要有两层含义，即实质上的独立与形式上的独立。无论是业务的承接、执行，还是报告的形式与提交，注册会计师均应依法办事，独立自主，不依附于其他机构和组织，也不受其干扰和影响，注册会计师审计人员的审计报告无须经过任何部门审定和批准。</a:t>
            </a:r>
          </a:p>
          <a:p>
            <a:endParaRPr lang="zh-CN" altLang="en-US" dirty="0"/>
          </a:p>
        </p:txBody>
      </p:sp>
    </p:spTree>
    <p:extLst>
      <p:ext uri="{BB962C8B-B14F-4D97-AF65-F5344CB8AC3E}">
        <p14:creationId xmlns:p14="http://schemas.microsoft.com/office/powerpoint/2010/main" val="6594036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a:t>
            </a:r>
            <a:r>
              <a:rPr lang="zh-CN" altLang="en-US" dirty="0" smtClean="0"/>
              <a:t>从实际出发，客观求是地执业</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客观求是就是指注册会计师审计人员对有关事项的调查、判断和意见的表述，应当基于客观中立的立场，以客观存在的事实为依据，实事求是，不掺杂个人的主观意愿，也不为委托单位或第三者的意见所左右，在分析问题、处理问题时，决不能以个人的好恶或成见、偏见行事。</a:t>
            </a:r>
          </a:p>
          <a:p>
            <a:r>
              <a:rPr lang="zh-CN" altLang="en-US" dirty="0" smtClean="0"/>
              <a:t>注册会计师审计人员要做到客观求是的要求，在执业中必须一切从实际出发，注重调查研究、分析，只有深入了解实际情况，才能取得主观与客观的一致，做到审计结论有理有据。</a:t>
            </a:r>
          </a:p>
          <a:p>
            <a:endParaRPr lang="zh-CN" altLang="en-US" dirty="0"/>
          </a:p>
        </p:txBody>
      </p:sp>
    </p:spTree>
    <p:extLst>
      <p:ext uri="{BB962C8B-B14F-4D97-AF65-F5344CB8AC3E}">
        <p14:creationId xmlns:p14="http://schemas.microsoft.com/office/powerpoint/2010/main" val="18198073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二、公正审计，廉洁守法</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smtClean="0"/>
              <a:t>该原则要求注册会计师做到以下几点。</a:t>
            </a:r>
          </a:p>
          <a:p>
            <a:r>
              <a:rPr lang="en-US" altLang="zh-CN" dirty="0" smtClean="0"/>
              <a:t>1.</a:t>
            </a:r>
            <a:r>
              <a:rPr lang="zh-CN" altLang="en-US" dirty="0" smtClean="0"/>
              <a:t>公正审计，正确处理各种不同类型的经济利益关系</a:t>
            </a:r>
          </a:p>
          <a:p>
            <a:r>
              <a:rPr lang="zh-CN" altLang="en-US" dirty="0" smtClean="0"/>
              <a:t>公正审计是指注册会计师应当具备正直、诚实的品质，公平正直、不偏不倚地对待有关利益各方，不以牺牲一方利益为条件而使另一方受益。注册会计师在处理审计业务的过程中，要正确对待与被审计单位有利害影响的各方面关系人。</a:t>
            </a:r>
          </a:p>
          <a:p>
            <a:r>
              <a:rPr lang="en-US" altLang="zh-CN" dirty="0" smtClean="0"/>
              <a:t>2.</a:t>
            </a:r>
            <a:r>
              <a:rPr lang="zh-CN" altLang="en-US" dirty="0" smtClean="0"/>
              <a:t>廉洁守法，依法执业，避免法律诉讼</a:t>
            </a:r>
          </a:p>
          <a:p>
            <a:r>
              <a:rPr lang="zh-CN" altLang="en-US" dirty="0" smtClean="0"/>
              <a:t>廉洁守法是指注册会计师审计人员在执业中必须保持清廉洁净的情操，在独立、客观公正的基础上，恪守国家任何有关法律、法规及制度的规定，依法进行合理、合法的审计业务，不得利用自己的身份、地位和执业中所掌握的委托单位的资料和情况，为自己或所在的会计师事务所谋取私利，不得向委托单位索贿 受贿</a:t>
            </a:r>
            <a:r>
              <a:rPr lang="en-US" altLang="zh-CN" dirty="0" smtClean="0"/>
              <a:t>,</a:t>
            </a:r>
            <a:r>
              <a:rPr lang="zh-CN" altLang="en-US" dirty="0" smtClean="0"/>
              <a:t>不得以任何方式接受委托单位馈赠的礼品和其他好处，也不得向委托单位提出超越工作正常需要之外的个人要求。</a:t>
            </a:r>
            <a:endParaRPr lang="zh-CN" altLang="en-US" dirty="0"/>
          </a:p>
        </p:txBody>
      </p:sp>
    </p:spTree>
    <p:extLst>
      <p:ext uri="{BB962C8B-B14F-4D97-AF65-F5344CB8AC3E}">
        <p14:creationId xmlns:p14="http://schemas.microsoft.com/office/powerpoint/2010/main" val="26214095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三、诚信为本，操守为重</a:t>
            </a:r>
            <a:br>
              <a:rPr lang="zh-CN" altLang="en-US" dirty="0" smtClean="0"/>
            </a:br>
            <a:endParaRPr lang="zh-CN" altLang="en-US" dirty="0"/>
          </a:p>
        </p:txBody>
      </p:sp>
      <p:sp>
        <p:nvSpPr>
          <p:cNvPr id="3" name="内容占位符 2"/>
          <p:cNvSpPr>
            <a:spLocks noGrp="1"/>
          </p:cNvSpPr>
          <p:nvPr>
            <p:ph idx="1"/>
          </p:nvPr>
        </p:nvSpPr>
        <p:spPr/>
        <p:txBody>
          <a:bodyPr/>
          <a:lstStyle/>
          <a:p>
            <a:r>
              <a:rPr lang="zh-CN" altLang="en-US" dirty="0" smtClean="0"/>
              <a:t>该原则包括以下几点含义。</a:t>
            </a:r>
          </a:p>
          <a:p>
            <a:r>
              <a:rPr lang="en-US" altLang="zh-CN" dirty="0" smtClean="0"/>
              <a:t>1.</a:t>
            </a:r>
            <a:r>
              <a:rPr lang="zh-CN" altLang="en-US" dirty="0" smtClean="0"/>
              <a:t>诚信是注册会计师职业的灵魂</a:t>
            </a:r>
          </a:p>
          <a:p>
            <a:r>
              <a:rPr lang="zh-CN" altLang="en-US" dirty="0" smtClean="0"/>
              <a:t>注册会计师行业，其诚信文化的核心是操守为重，恪守职业道德。为此，注册会计师在执业过程中，应注重培育民族传统文化和时代精神相结合的行业诚信文化，使社会诚信与行业诚信有机地结合起来。</a:t>
            </a:r>
          </a:p>
          <a:p>
            <a:endParaRPr lang="zh-CN" altLang="en-US" dirty="0"/>
          </a:p>
        </p:txBody>
      </p:sp>
    </p:spTree>
    <p:extLst>
      <p:ext uri="{BB962C8B-B14F-4D97-AF65-F5344CB8AC3E}">
        <p14:creationId xmlns:p14="http://schemas.microsoft.com/office/powerpoint/2010/main" val="21293480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836712"/>
            <a:ext cx="8435280" cy="5289451"/>
          </a:xfrm>
        </p:spPr>
        <p:txBody>
          <a:bodyPr>
            <a:normAutofit fontScale="92500"/>
          </a:bodyPr>
          <a:lstStyle/>
          <a:p>
            <a:r>
              <a:rPr lang="zh-CN" altLang="en-US" dirty="0" smtClean="0"/>
              <a:t>注册会计师讲诚信，就要自重自律，努力从提高自身职业道德素质和专业胜任能力做 起。每一位从业人员要充分认识到，诚信不仅是保证执业质量的重要前提，也是注册会计师的立身之本。人无信而不立，离开了诚信，注册会计师必将失去生存空间。因此，注册会计师要端正认识，树立正确的人生观、价值观和道德观，不断提高道德修养，面对困难不要怨天尤人，把诚信意识根植于心，以诚实守信的形象立身于世。只有每一个人都讲诚信，才能筑起中国注册会计师的诚信大厦。</a:t>
            </a:r>
            <a:endParaRPr lang="zh-CN" altLang="en-US" dirty="0"/>
          </a:p>
        </p:txBody>
      </p:sp>
    </p:spTree>
    <p:extLst>
      <p:ext uri="{BB962C8B-B14F-4D97-AF65-F5344CB8AC3E}">
        <p14:creationId xmlns:p14="http://schemas.microsoft.com/office/powerpoint/2010/main" val="15542812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注册会计师应有属于自己的个人诚信档案</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会计服务市场规范的信用体系就是建立在制度的基础上，亦即从制度上保证“诚信”的注册会计师能够得到应有的回报，“失信”的注册会计师必须承担其行为造成的成本，不仅要受到舆论的谴责，更要付出经济上的代价。这就为会计服务市场信用水平的提高提供了制度上的保障。为此，当务之急是尽快建立注册会计师“个人信用制度”，即注册会计师应有属于自己的诚信档案。只有建立起完备的个人信用制度，才能在此基础上完善会计师事务所市场信用体系，以制度约束注册会计师的失信行为。</a:t>
            </a:r>
          </a:p>
          <a:p>
            <a:endParaRPr lang="zh-CN" altLang="en-US" dirty="0"/>
          </a:p>
        </p:txBody>
      </p:sp>
    </p:spTree>
    <p:extLst>
      <p:ext uri="{BB962C8B-B14F-4D97-AF65-F5344CB8AC3E}">
        <p14:creationId xmlns:p14="http://schemas.microsoft.com/office/powerpoint/2010/main" val="25561334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a:t>
            </a:r>
            <a:r>
              <a:rPr lang="zh-CN" altLang="en-US" dirty="0" smtClean="0"/>
              <a:t>打造“诚信为本”的注册会计师事务所文化</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会计师事务所文化通过树立正确的经营理念、良好的精神风貌、高尚的伦理道德和明确的发展目标，以统一和规范事务所员工的价值观念，形成事务所巨大的凝聚力；通过建立和完善事务所的各种规章、制度、操作规程及工作标准，以统一和规范企业员工的行为，确保事务所经营目标和发展计划的实现。现阶段我国会计师事务所在完成一系列改革、在体制上基本与国际惯例接轨的背景下，打造会计师事务所的“诚信为本”的商业诚信文化已是进一步提高注册会计师及事务所整体素质和质量、全面提升行业整体素质和社会形象的必由之路。</a:t>
            </a:r>
          </a:p>
          <a:p>
            <a:endParaRPr lang="zh-CN" altLang="en-US" dirty="0"/>
          </a:p>
        </p:txBody>
      </p:sp>
    </p:spTree>
    <p:extLst>
      <p:ext uri="{BB962C8B-B14F-4D97-AF65-F5344CB8AC3E}">
        <p14:creationId xmlns:p14="http://schemas.microsoft.com/office/powerpoint/2010/main" val="27875617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四、严谨执业，踏实进取</a:t>
            </a:r>
            <a:endParaRPr lang="zh-CN" altLang="en-US" dirty="0"/>
          </a:p>
        </p:txBody>
      </p:sp>
      <p:sp>
        <p:nvSpPr>
          <p:cNvPr id="3" name="内容占位符 2"/>
          <p:cNvSpPr>
            <a:spLocks noGrp="1"/>
          </p:cNvSpPr>
          <p:nvPr>
            <p:ph idx="1"/>
          </p:nvPr>
        </p:nvSpPr>
        <p:spPr/>
        <p:txBody>
          <a:bodyPr/>
          <a:lstStyle/>
          <a:p>
            <a:r>
              <a:rPr lang="zh-CN" altLang="en-US" dirty="0" smtClean="0"/>
              <a:t>该原则要求注册会计师做到以下几点。</a:t>
            </a:r>
          </a:p>
          <a:p>
            <a:r>
              <a:rPr lang="en-US" altLang="zh-CN" dirty="0" smtClean="0"/>
              <a:t>1.</a:t>
            </a:r>
            <a:r>
              <a:rPr lang="zh-CN" altLang="en-US" dirty="0" smtClean="0"/>
              <a:t>严谨执业，提供优质高效的专业审计服务</a:t>
            </a:r>
          </a:p>
          <a:p>
            <a:r>
              <a:rPr lang="zh-CN" altLang="en-US" dirty="0" smtClean="0"/>
              <a:t>所谓严谨执业，是指注册会计师审计人员必须具有较髙的业务能力，达到一定的技术标准，在执业过程中注册会计师审计人员必须树立和加强风险意识</a:t>
            </a:r>
            <a:r>
              <a:rPr lang="en-US" altLang="zh-CN" dirty="0" smtClean="0"/>
              <a:t>,</a:t>
            </a:r>
            <a:r>
              <a:rPr lang="zh-CN" altLang="en-US" dirty="0" smtClean="0"/>
              <a:t>保持较高的职业道德水平。</a:t>
            </a:r>
          </a:p>
          <a:p>
            <a:endParaRPr lang="zh-CN" altLang="en-US" dirty="0"/>
          </a:p>
        </p:txBody>
      </p:sp>
    </p:spTree>
    <p:extLst>
      <p:ext uri="{BB962C8B-B14F-4D97-AF65-F5344CB8AC3E}">
        <p14:creationId xmlns:p14="http://schemas.microsoft.com/office/powerpoint/2010/main" val="119724443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620688"/>
            <a:ext cx="8363272" cy="5505475"/>
          </a:xfrm>
        </p:spPr>
        <p:txBody>
          <a:bodyPr>
            <a:normAutofit fontScale="85000" lnSpcReduction="10000"/>
          </a:bodyPr>
          <a:lstStyle/>
          <a:p>
            <a:r>
              <a:rPr lang="zh-CN" altLang="en-US" dirty="0" smtClean="0"/>
              <a:t>注册会计师必须加强职业继续教育和终身学习，以保持和提高其执业的胜任能力，包括知识判断能力、理解分析能力、综合应用能力及实践经验等。注册会计师应具备扎实的理论和专业技术基础，包括对各国不同文化的理解并具有国际视野；具备进行调查、抽象思维和批判思维的能力；进行演讲及书面辩论和口头交流表达意见的技巧。注册会计师还应掌握大量其他专业的知识，包括经济学、数学和统计方法、组织行为、经营管理、市场营销、国际商务知识以及有关信息技术的知识等。如果缺乏专业胜任能力，必将导致事务所风险的增加和审计失败。因此，对于合格的注册会计师而言，专业胜任能力是保证其赢得社会尊重和市场竞争的重要条件。</a:t>
            </a:r>
            <a:endParaRPr lang="zh-CN" altLang="en-US" dirty="0"/>
          </a:p>
        </p:txBody>
      </p:sp>
    </p:spTree>
    <p:extLst>
      <p:ext uri="{BB962C8B-B14F-4D97-AF65-F5344CB8AC3E}">
        <p14:creationId xmlns:p14="http://schemas.microsoft.com/office/powerpoint/2010/main" val="352675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692696"/>
            <a:ext cx="8435280" cy="5433467"/>
          </a:xfrm>
        </p:spPr>
        <p:txBody>
          <a:bodyPr>
            <a:normAutofit fontScale="92500" lnSpcReduction="10000"/>
          </a:bodyPr>
          <a:lstStyle/>
          <a:p>
            <a:r>
              <a:rPr lang="zh-CN" altLang="en-US" dirty="0" smtClean="0"/>
              <a:t>为了在行业内树立“诚信”的正气，</a:t>
            </a:r>
            <a:r>
              <a:rPr lang="en-US" altLang="zh-CN" dirty="0" smtClean="0"/>
              <a:t>2002</a:t>
            </a:r>
            <a:r>
              <a:rPr lang="zh-CN" altLang="en-US" dirty="0" smtClean="0"/>
              <a:t>年起将在全面提高会计人员职业道德和专业能力方面釆取多种办法。经部领导同意，财政部会计司在去年组织力量进行了会计人员职业道德建设的研究，目前，有关教材的编审工作正在抓紧进行。同时，我们也在积极研究和探讨对会计人员进行职业道德教育的有效途径。比如，通过收集典型会计案例，用事 实对广大会计人员进行正反两方面的教育。</a:t>
            </a:r>
          </a:p>
          <a:p>
            <a:pPr marL="0" indent="0">
              <a:buNone/>
            </a:pPr>
            <a:r>
              <a:rPr lang="en-US" altLang="zh-CN" dirty="0" smtClean="0"/>
              <a:t>                                  ——</a:t>
            </a:r>
            <a:r>
              <a:rPr lang="zh-CN" altLang="en-US" dirty="0" smtClean="0"/>
              <a:t>摘自：陈清清</a:t>
            </a:r>
            <a:r>
              <a:rPr lang="en-US" altLang="zh-CN" dirty="0" smtClean="0"/>
              <a:t>.</a:t>
            </a:r>
            <a:r>
              <a:rPr lang="zh-CN" altLang="en-US" dirty="0" smtClean="0"/>
              <a:t>诚信真实</a:t>
            </a:r>
            <a:r>
              <a:rPr lang="en-US" altLang="zh-CN" dirty="0" smtClean="0"/>
              <a:t>——</a:t>
            </a:r>
            <a:r>
              <a:rPr lang="zh-CN" altLang="en-US" dirty="0" smtClean="0"/>
              <a:t>会计管理的重要目标</a:t>
            </a:r>
            <a:r>
              <a:rPr lang="en-US" altLang="zh-CN" dirty="0" smtClean="0"/>
              <a:t>[N].</a:t>
            </a:r>
            <a:r>
              <a:rPr lang="zh-CN" altLang="en-US" dirty="0" smtClean="0"/>
              <a:t>中国财经报，</a:t>
            </a:r>
            <a:r>
              <a:rPr lang="en-US" altLang="zh-CN" dirty="0" smtClean="0"/>
              <a:t>2002-04-18</a:t>
            </a:r>
          </a:p>
          <a:p>
            <a:endParaRPr lang="zh-CN" altLang="en-US" dirty="0"/>
          </a:p>
        </p:txBody>
      </p:sp>
    </p:spTree>
    <p:extLst>
      <p:ext uri="{BB962C8B-B14F-4D97-AF65-F5344CB8AC3E}">
        <p14:creationId xmlns:p14="http://schemas.microsoft.com/office/powerpoint/2010/main" val="11904623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注册会计师审计人员应保持专业胜任能力</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dirty="0" smtClean="0"/>
              <a:t>注册会计师审计人员应该具备下述业务能力才有可能胜任所从事的审计业务工作。①在专业知识水平方面的要求。注册会计师审计人员所从事的工作是一项知识性和技术性较强的专业工作，因此注册会计师审计人员应具备一定的专业知识水平。②注册会计师审计人员对助理人员和其他专业人员的责任。在执行业务之前，注册会计师审计人员需要就项目的性质、时间、范围和方法等对助理人员和其他专业人员进行必要的培训；在执行业务过程中应对助理人员和其他专业人员予以切实的指导、监督、检査，包括复核其审计工作底稿。③在接受后续教育方面的要求。按照注册会计师协会的规定，注册会计师应不断地接受后续教育，更新和提高专业知识，保持和发展专业技能，熟悉并掌握现行各种有关规定和实务标准，不断提高业务能力。</a:t>
            </a:r>
          </a:p>
          <a:p>
            <a:endParaRPr lang="zh-CN" altLang="en-US" dirty="0"/>
          </a:p>
        </p:txBody>
      </p:sp>
    </p:spTree>
    <p:extLst>
      <p:ext uri="{BB962C8B-B14F-4D97-AF65-F5344CB8AC3E}">
        <p14:creationId xmlns:p14="http://schemas.microsoft.com/office/powerpoint/2010/main" val="1947238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548680"/>
            <a:ext cx="8363272" cy="5577483"/>
          </a:xfrm>
        </p:spPr>
        <p:txBody>
          <a:bodyPr>
            <a:normAutofit fontScale="92500" lnSpcReduction="10000"/>
          </a:bodyPr>
          <a:lstStyle/>
          <a:p>
            <a:r>
              <a:rPr lang="zh-CN" altLang="en-US" dirty="0" smtClean="0"/>
              <a:t>注册会计师审计人员在执业过程中应沉思谨慎。注册会计师执行各类业务或在业务的各个环节所应实施的程序和方法都已在有关的专业标准中予以明确，其中</a:t>
            </a:r>
            <a:r>
              <a:rPr lang="en-US" altLang="zh-CN" dirty="0" smtClean="0"/>
              <a:t>《</a:t>
            </a:r>
            <a:r>
              <a:rPr lang="zh-CN" altLang="en-US" dirty="0" smtClean="0"/>
              <a:t>注册会计师职业道德准则</a:t>
            </a:r>
            <a:r>
              <a:rPr lang="en-US" altLang="zh-CN" dirty="0" smtClean="0"/>
              <a:t>》</a:t>
            </a:r>
            <a:r>
              <a:rPr lang="zh-CN" altLang="en-US" dirty="0" smtClean="0"/>
              <a:t>在强调注册会计师应当严格遵循这些专业标准要求的同时，也对一些需要注册会计师审计人员重视的执业问题做了专门的规定，需要注册会计师审计人员在执业过程中“三思而后行”。</a:t>
            </a:r>
          </a:p>
          <a:p>
            <a:r>
              <a:rPr lang="zh-CN" altLang="en-US" dirty="0" smtClean="0"/>
              <a:t>踏实进取，认真承担审计责任和义务。踏实进取是指注册会计师审计人员在承接业务时必须讲究职业道德，诚实勤勉、积极进取，履行好应尽的责任和义务。</a:t>
            </a:r>
          </a:p>
          <a:p>
            <a:endParaRPr lang="zh-CN" altLang="en-US" dirty="0"/>
          </a:p>
        </p:txBody>
      </p:sp>
    </p:spTree>
    <p:extLst>
      <p:ext uri="{BB962C8B-B14F-4D97-AF65-F5344CB8AC3E}">
        <p14:creationId xmlns:p14="http://schemas.microsoft.com/office/powerpoint/2010/main" val="28187401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五、保密守时，收费合理</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该原则要求注册会计师做到以下几点。</a:t>
            </a:r>
          </a:p>
          <a:p>
            <a:r>
              <a:rPr lang="en-US" altLang="zh-CN" dirty="0" smtClean="0"/>
              <a:t>1.</a:t>
            </a:r>
            <a:r>
              <a:rPr lang="zh-CN" altLang="en-US" dirty="0" smtClean="0"/>
              <a:t>保守商业秘密，如期保质保量完成审计任务</a:t>
            </a:r>
          </a:p>
          <a:p>
            <a:r>
              <a:rPr lang="zh-CN" altLang="en-US" dirty="0" smtClean="0"/>
              <a:t>保密守时是指注册会计师审计人员在执行审计业务过程中要严格保守被审计单位的 商业秘密或财务信息，并按被审计单位要求的时间界限保质保量地完成审计任务。这就要求审计人员必须为委托人严守机密，如果没有征得委托人的明确许可，不得将审计客户提供的资料泄露出去。</a:t>
            </a:r>
          </a:p>
          <a:p>
            <a:endParaRPr lang="zh-CN" altLang="en-US" dirty="0"/>
          </a:p>
        </p:txBody>
      </p:sp>
    </p:spTree>
    <p:extLst>
      <p:ext uri="{BB962C8B-B14F-4D97-AF65-F5344CB8AC3E}">
        <p14:creationId xmlns:p14="http://schemas.microsoft.com/office/powerpoint/2010/main" val="34213227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764704"/>
            <a:ext cx="8291264" cy="5361459"/>
          </a:xfrm>
        </p:spPr>
        <p:txBody>
          <a:bodyPr>
            <a:normAutofit fontScale="92500" lnSpcReduction="20000"/>
          </a:bodyPr>
          <a:lstStyle/>
          <a:p>
            <a:r>
              <a:rPr lang="en-US" altLang="zh-CN" dirty="0" smtClean="0"/>
              <a:t>【</a:t>
            </a:r>
            <a:r>
              <a:rPr lang="zh-CN" altLang="en-US" dirty="0" smtClean="0"/>
              <a:t>引例</a:t>
            </a:r>
            <a:r>
              <a:rPr lang="en-US" altLang="zh-CN" dirty="0" smtClean="0"/>
              <a:t>6-3】</a:t>
            </a:r>
          </a:p>
          <a:p>
            <a:pPr marL="0" indent="0">
              <a:buNone/>
            </a:pPr>
            <a:r>
              <a:rPr lang="zh-CN" altLang="en-US" dirty="0" smtClean="0"/>
              <a:t>       国际四大会计公司的危机与“救赎”</a:t>
            </a:r>
          </a:p>
          <a:p>
            <a:r>
              <a:rPr lang="en-US" altLang="zh-CN" dirty="0" smtClean="0"/>
              <a:t>1.</a:t>
            </a:r>
            <a:r>
              <a:rPr lang="zh-CN" altLang="en-US" dirty="0" smtClean="0"/>
              <a:t>德勤逐利导致丑闻不断</a:t>
            </a:r>
          </a:p>
          <a:p>
            <a:r>
              <a:rPr lang="zh-CN" altLang="en-US" dirty="0" smtClean="0"/>
              <a:t>近两年，德勤所经之处，留下一路废墟，</a:t>
            </a:r>
            <a:r>
              <a:rPr lang="en-US" altLang="zh-CN" dirty="0" smtClean="0"/>
              <a:t>2005</a:t>
            </a:r>
            <a:r>
              <a:rPr lang="zh-CN" altLang="en-US" dirty="0" smtClean="0"/>
              <a:t>年德勤因为主动配合上市造假，为古井贡逃税达</a:t>
            </a:r>
            <a:r>
              <a:rPr lang="en-US" altLang="zh-CN" dirty="0" smtClean="0"/>
              <a:t>5910</a:t>
            </a:r>
            <a:r>
              <a:rPr lang="zh-CN" altLang="en-US" dirty="0" smtClean="0"/>
              <a:t>万元人民币，而被国家审计署点名。在中国香港的德勤也卷入多家公司丑闻。创维公司就是在德勤的帮助下伪造会计记录而上市，中国香港廉政公署和中国香港会计师公会均表示德勤负有直接责任。尽管德勤全球</a:t>
            </a:r>
            <a:r>
              <a:rPr lang="en-US" altLang="zh-CN" dirty="0" smtClean="0"/>
              <a:t>CEO</a:t>
            </a:r>
            <a:r>
              <a:rPr lang="zh-CN" altLang="en-US" dirty="0" smtClean="0"/>
              <a:t>白礼德在接受媒体釆访时摆出一副无辜的样子，认为德勤也是科龙事件的受害者，但德勤因为“科龙事件”而信誉扫地已是不争的事实。</a:t>
            </a:r>
            <a:endParaRPr lang="zh-CN" altLang="en-US" dirty="0"/>
          </a:p>
        </p:txBody>
      </p:sp>
    </p:spTree>
    <p:extLst>
      <p:ext uri="{BB962C8B-B14F-4D97-AF65-F5344CB8AC3E}">
        <p14:creationId xmlns:p14="http://schemas.microsoft.com/office/powerpoint/2010/main" val="39369616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548680"/>
            <a:ext cx="8363272" cy="5577483"/>
          </a:xfrm>
        </p:spPr>
        <p:txBody>
          <a:bodyPr>
            <a:normAutofit fontScale="85000" lnSpcReduction="20000"/>
          </a:bodyPr>
          <a:lstStyle/>
          <a:p>
            <a:r>
              <a:rPr lang="en-US" altLang="zh-CN" dirty="0" smtClean="0"/>
              <a:t>2.</a:t>
            </a:r>
            <a:r>
              <a:rPr lang="zh-CN" altLang="en-US" dirty="0" smtClean="0"/>
              <a:t>普华永道职业操守消失</a:t>
            </a:r>
          </a:p>
          <a:p>
            <a:r>
              <a:rPr lang="en-US" altLang="zh-CN" dirty="0" smtClean="0"/>
              <a:t>2006</a:t>
            </a:r>
            <a:r>
              <a:rPr lang="zh-CN" altLang="en-US" dirty="0" smtClean="0"/>
              <a:t>年</a:t>
            </a:r>
            <a:r>
              <a:rPr lang="en-US" altLang="zh-CN" dirty="0" smtClean="0"/>
              <a:t>5</a:t>
            </a:r>
            <a:r>
              <a:rPr lang="zh-CN" altLang="en-US" dirty="0" smtClean="0"/>
              <a:t>月</a:t>
            </a:r>
            <a:r>
              <a:rPr lang="en-US" altLang="zh-CN" dirty="0" smtClean="0"/>
              <a:t>10</a:t>
            </a:r>
            <a:r>
              <a:rPr lang="zh-CN" altLang="en-US" dirty="0" smtClean="0"/>
              <a:t>日，日本监管部门勒令普华永道（</a:t>
            </a:r>
            <a:r>
              <a:rPr lang="en-US" altLang="zh-CN" dirty="0" smtClean="0"/>
              <a:t>PwC)</a:t>
            </a:r>
            <a:r>
              <a:rPr lang="zh-CN" altLang="en-US" dirty="0" smtClean="0"/>
              <a:t>的日本公司中央青山停止为大型企业客户审计服务两个月，起因在于，其在为化妆品公司嘉娜宝（</a:t>
            </a:r>
            <a:r>
              <a:rPr lang="en-US" altLang="zh-CN" dirty="0" err="1" smtClean="0"/>
              <a:t>Kanebo</a:t>
            </a:r>
            <a:r>
              <a:rPr lang="en-US" altLang="zh-CN" dirty="0" smtClean="0"/>
              <a:t>)</a:t>
            </a:r>
            <a:r>
              <a:rPr lang="zh-CN" altLang="en-US" dirty="0" smtClean="0"/>
              <a:t>的审计中存在欺诈行为。嘉娜宝去年</a:t>
            </a:r>
            <a:r>
              <a:rPr lang="en-US" altLang="zh-CN" dirty="0" smtClean="0"/>
              <a:t>3</a:t>
            </a:r>
            <a:r>
              <a:rPr lang="zh-CN" altLang="en-US" dirty="0" smtClean="0"/>
              <a:t>月表示，在截至</a:t>
            </a:r>
            <a:r>
              <a:rPr lang="en-US" altLang="zh-CN" dirty="0" smtClean="0"/>
              <a:t>2004</a:t>
            </a:r>
            <a:r>
              <a:rPr lang="zh-CN" altLang="en-US" dirty="0" smtClean="0"/>
              <a:t>年</a:t>
            </a:r>
            <a:r>
              <a:rPr lang="en-US" altLang="zh-CN" dirty="0" smtClean="0"/>
              <a:t>3</a:t>
            </a:r>
            <a:r>
              <a:rPr lang="zh-CN" altLang="en-US" dirty="0" smtClean="0"/>
              <a:t>月前的</a:t>
            </a:r>
            <a:r>
              <a:rPr lang="en-US" altLang="zh-CN" dirty="0" smtClean="0"/>
              <a:t>5</a:t>
            </a:r>
            <a:r>
              <a:rPr lang="zh-CN" altLang="en-US" dirty="0" smtClean="0"/>
              <a:t>年中，其中</a:t>
            </a:r>
            <a:r>
              <a:rPr lang="en-US" altLang="zh-CN" dirty="0" smtClean="0"/>
              <a:t>4</a:t>
            </a:r>
            <a:r>
              <a:rPr lang="zh-CN" altLang="en-US" dirty="0" smtClean="0"/>
              <a:t>年的盈利将改为亏损，在此期间，公司前经理人员夸大销售收入，隐藏费用支出，多报了大约</a:t>
            </a:r>
            <a:r>
              <a:rPr lang="en-US" altLang="zh-CN" dirty="0" smtClean="0"/>
              <a:t>2100 </a:t>
            </a:r>
            <a:r>
              <a:rPr lang="zh-CN" altLang="en-US" dirty="0" smtClean="0"/>
              <a:t>亿曰元的盈利。而普华永道已被逮捕的</a:t>
            </a:r>
            <a:r>
              <a:rPr lang="en-US" altLang="zh-CN" dirty="0" smtClean="0"/>
              <a:t>3</a:t>
            </a:r>
            <a:r>
              <a:rPr lang="zh-CN" altLang="en-US" dirty="0" smtClean="0"/>
              <a:t>名前员工也承认，在这</a:t>
            </a:r>
            <a:r>
              <a:rPr lang="en-US" altLang="zh-CN" dirty="0" smtClean="0"/>
              <a:t>5</a:t>
            </a:r>
            <a:r>
              <a:rPr lang="zh-CN" altLang="en-US" dirty="0" smtClean="0"/>
              <a:t>年时间内为嘉娜宝做假账。</a:t>
            </a:r>
          </a:p>
          <a:p>
            <a:r>
              <a:rPr lang="zh-CN" altLang="en-US" dirty="0" smtClean="0"/>
              <a:t>普华永道在中国也同样遭遇了麻烦，由于在审计时为了图省事，而没有亲自进行“函 证”这一道对于注册会计师来说最简单也是最基本的程序，普华永道未能发现</a:t>
            </a:r>
            <a:r>
              <a:rPr lang="en-US" altLang="zh-CN" dirty="0" smtClean="0"/>
              <a:t>G</a:t>
            </a:r>
            <a:r>
              <a:rPr lang="zh-CN" altLang="en-US" dirty="0" smtClean="0"/>
              <a:t>外高桥 </a:t>
            </a:r>
            <a:r>
              <a:rPr lang="en-US" altLang="zh-CN" dirty="0" smtClean="0"/>
              <a:t>2</a:t>
            </a:r>
            <a:r>
              <a:rPr lang="zh-CN" altLang="en-US" dirty="0" smtClean="0"/>
              <a:t>亿元资金被其公司内部员工挪用。试问“函证”这一道审计过程中最基本的程序都不能尽责，又谈何“职业操守”呢？</a:t>
            </a:r>
          </a:p>
          <a:p>
            <a:endParaRPr lang="zh-CN" altLang="en-US" dirty="0"/>
          </a:p>
        </p:txBody>
      </p:sp>
    </p:spTree>
    <p:extLst>
      <p:ext uri="{BB962C8B-B14F-4D97-AF65-F5344CB8AC3E}">
        <p14:creationId xmlns:p14="http://schemas.microsoft.com/office/powerpoint/2010/main" val="404274662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76672"/>
            <a:ext cx="8136904" cy="5649491"/>
          </a:xfrm>
        </p:spPr>
        <p:txBody>
          <a:bodyPr>
            <a:normAutofit fontScale="85000" lnSpcReduction="10000"/>
          </a:bodyPr>
          <a:lstStyle/>
          <a:p>
            <a:pPr marL="0" indent="0">
              <a:buNone/>
            </a:pPr>
            <a:r>
              <a:rPr lang="en-US" altLang="zh-CN" dirty="0" smtClean="0"/>
              <a:t>   3.</a:t>
            </a:r>
            <a:r>
              <a:rPr lang="zh-CN" altLang="en-US" dirty="0" smtClean="0"/>
              <a:t>安永不实报告别有用心</a:t>
            </a:r>
          </a:p>
          <a:p>
            <a:r>
              <a:rPr lang="zh-CN" altLang="en-US" dirty="0" smtClean="0"/>
              <a:t>安永本月初在其美国总部发布的不良资产报告也为其带来了不小的麻烦，该报告称中国目前的不良资产达到了 </a:t>
            </a:r>
            <a:r>
              <a:rPr lang="en-US" altLang="zh-CN" dirty="0" smtClean="0"/>
              <a:t>9000</a:t>
            </a:r>
            <a:r>
              <a:rPr lang="zh-CN" altLang="en-US" dirty="0" smtClean="0"/>
              <a:t>亿美元，并有进一步上升的趋势，参与该报告中国部分写作的北京分公司合伙人罗德曼在没有亲自调研的情况下，引用了瑞银集团对中国不良资产的估计数字，该数字与中国官方公布的统计数字相差甚远，由此引发了政府部门的极度不满。</a:t>
            </a:r>
          </a:p>
          <a:p>
            <a:r>
              <a:rPr lang="zh-CN" altLang="en-US" dirty="0" smtClean="0"/>
              <a:t>尽管安永及时做出道歉并撤回了报告，但有一点可以肯定，在国内，安永不仅是工商银行的审计师，同时在中国不良资产市场上也在为各大投资公司提供尽职调查服务，安永这份报告的用意是希望以发布报告的形式吸引更多的潜在客户。</a:t>
            </a:r>
          </a:p>
          <a:p>
            <a:endParaRPr lang="zh-CN" altLang="en-US" dirty="0"/>
          </a:p>
        </p:txBody>
      </p:sp>
    </p:spTree>
    <p:extLst>
      <p:ext uri="{BB962C8B-B14F-4D97-AF65-F5344CB8AC3E}">
        <p14:creationId xmlns:p14="http://schemas.microsoft.com/office/powerpoint/2010/main" val="225795313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208912" cy="6552728"/>
          </a:xfrm>
        </p:spPr>
        <p:txBody>
          <a:bodyPr>
            <a:normAutofit fontScale="77500" lnSpcReduction="20000"/>
          </a:bodyPr>
          <a:lstStyle/>
          <a:p>
            <a:r>
              <a:rPr lang="en-US" altLang="zh-CN" dirty="0" smtClean="0"/>
              <a:t>4.“</a:t>
            </a:r>
            <a:r>
              <a:rPr lang="zh-CN" altLang="en-US" dirty="0" smtClean="0"/>
              <a:t>自我救赎”</a:t>
            </a:r>
          </a:p>
          <a:p>
            <a:r>
              <a:rPr lang="zh-CN" altLang="en-US" dirty="0" smtClean="0"/>
              <a:t>就在普华永道因嘉娜宝事件受到曰本监管部门惩罚不久，日本注册会计师协会就号 召旗下成员向中央青山</a:t>
            </a:r>
            <a:r>
              <a:rPr lang="en-US" altLang="zh-CN" dirty="0" smtClean="0"/>
              <a:t>PwC(</a:t>
            </a:r>
            <a:r>
              <a:rPr lang="zh-CN" altLang="en-US" dirty="0" smtClean="0"/>
              <a:t>普华永道日本分公司）伸出援助之手，并警告称，如果有哪 家公司试图从这家身陷困境的公司挖走客户或员工，该协会将釆取严厉措施。</a:t>
            </a:r>
          </a:p>
          <a:p>
            <a:r>
              <a:rPr lang="zh-CN" altLang="en-US" dirty="0" smtClean="0"/>
              <a:t>曰本注册会计师协会的表态凸显出这样一种担忧：倘若人们对中央青山</a:t>
            </a:r>
            <a:r>
              <a:rPr lang="en-US" altLang="zh-CN" dirty="0" smtClean="0"/>
              <a:t>PwC</a:t>
            </a:r>
            <a:r>
              <a:rPr lang="zh-CN" altLang="en-US" dirty="0" smtClean="0"/>
              <a:t>失去 信心，那么安达信垮台的悲剧就有可能重演。</a:t>
            </a:r>
          </a:p>
          <a:p>
            <a:r>
              <a:rPr lang="zh-CN" altLang="en-US" dirty="0" smtClean="0"/>
              <a:t>事实上，“四大”之间尽管在业务上存在竞争关系，但是在行业内部巳经形成了非常稳定的相互支撑关系，一荣俱荣、一损俱损。美国的一项调查显示，</a:t>
            </a:r>
            <a:r>
              <a:rPr lang="en-US" altLang="zh-CN" dirty="0" smtClean="0"/>
              <a:t>2004</a:t>
            </a:r>
            <a:r>
              <a:rPr lang="zh-CN" altLang="en-US" dirty="0" smtClean="0"/>
              <a:t>年发生的</a:t>
            </a:r>
            <a:r>
              <a:rPr lang="en-US" altLang="zh-CN" dirty="0" smtClean="0"/>
              <a:t>396</a:t>
            </a:r>
            <a:r>
              <a:rPr lang="zh-CN" altLang="en-US" dirty="0" smtClean="0"/>
              <a:t>起更 换会计师事务所的案例中有</a:t>
            </a:r>
            <a:r>
              <a:rPr lang="en-US" altLang="zh-CN" dirty="0" smtClean="0"/>
              <a:t>2/3</a:t>
            </a:r>
            <a:r>
              <a:rPr lang="zh-CN" altLang="en-US" dirty="0" smtClean="0"/>
              <a:t>的情况是放弃“四大”而改聘中小事务所。如果再出现一 个“安然”，必将打破现有的平衡，将成为“四大”不能承受之重。</a:t>
            </a:r>
            <a:r>
              <a:rPr lang="en-US" altLang="zh-CN" dirty="0" smtClean="0"/>
              <a:t>《</a:t>
            </a:r>
            <a:r>
              <a:rPr lang="zh-CN" altLang="en-US" dirty="0" smtClean="0"/>
              <a:t>鲍曼会计报告</a:t>
            </a:r>
            <a:r>
              <a:rPr lang="en-US" altLang="zh-CN" dirty="0" smtClean="0"/>
              <a:t>》</a:t>
            </a:r>
            <a:r>
              <a:rPr lang="zh-CN" altLang="en-US" dirty="0" smtClean="0"/>
              <a:t>曾经预 测，由于无休止地追求业绩增长和规模扩张，这些巨型会计师事务所的内部协调能力已经到了极限，国际巨型会计师事务所在</a:t>
            </a:r>
            <a:r>
              <a:rPr lang="en-US" altLang="zh-CN" dirty="0" smtClean="0"/>
              <a:t>20</a:t>
            </a:r>
            <a:r>
              <a:rPr lang="zh-CN" altLang="en-US" dirty="0" smtClean="0"/>
              <a:t>年后将不复存在。</a:t>
            </a:r>
          </a:p>
          <a:p>
            <a:endParaRPr lang="zh-CN" altLang="en-US" dirty="0"/>
          </a:p>
        </p:txBody>
      </p:sp>
    </p:spTree>
    <p:extLst>
      <p:ext uri="{BB962C8B-B14F-4D97-AF65-F5344CB8AC3E}">
        <p14:creationId xmlns:p14="http://schemas.microsoft.com/office/powerpoint/2010/main" val="385503919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92696"/>
            <a:ext cx="8291264" cy="5433467"/>
          </a:xfrm>
        </p:spPr>
        <p:txBody>
          <a:bodyPr>
            <a:normAutofit fontScale="92500" lnSpcReduction="10000"/>
          </a:bodyPr>
          <a:lstStyle/>
          <a:p>
            <a:r>
              <a:rPr lang="zh-CN" altLang="en-US" dirty="0" smtClean="0"/>
              <a:t>反观国内，“四大”在中国的崛起虽然不过是</a:t>
            </a:r>
            <a:r>
              <a:rPr lang="en-US" altLang="zh-CN" dirty="0" smtClean="0"/>
              <a:t>20</a:t>
            </a:r>
            <a:r>
              <a:rPr lang="zh-CN" altLang="en-US" dirty="0" smtClean="0"/>
              <a:t>世纪</a:t>
            </a:r>
            <a:r>
              <a:rPr lang="en-US" altLang="zh-CN" dirty="0" smtClean="0"/>
              <a:t>90</a:t>
            </a:r>
            <a:r>
              <a:rPr lang="zh-CN" altLang="en-US" dirty="0" smtClean="0"/>
              <a:t>年代初刚刚开始的事情，但是 它们巳经远远超越了比它们更熟悉本地环境的国内会计师事务所，席卷了全国几乎所有 大型金融机构和企业集团的会计业务。尽管丑闻不断，但无论是政府还是企业，仍然津津 乐道于“四大”的权威、专业和国际化背景，本土会计师均以被“四大”“收编”作为最终极的 渴望，大华、天健的易帜无不流露出国内会计行业面对这场实力极不对称的国际竞争的无 奈和悲凉。</a:t>
            </a:r>
          </a:p>
          <a:p>
            <a:r>
              <a:rPr lang="en-US" altLang="zh-CN" dirty="0" smtClean="0"/>
              <a:t>——</a:t>
            </a:r>
            <a:r>
              <a:rPr lang="zh-CN" altLang="en-US" dirty="0" smtClean="0"/>
              <a:t>摘自：陈光</a:t>
            </a:r>
            <a:r>
              <a:rPr lang="en-US" altLang="zh-CN" dirty="0" smtClean="0"/>
              <a:t>.</a:t>
            </a:r>
            <a:r>
              <a:rPr lang="zh-CN" altLang="en-US" dirty="0" smtClean="0"/>
              <a:t>国际四大会计公司的危机与“救赎”</a:t>
            </a:r>
            <a:r>
              <a:rPr lang="en-US" altLang="zh-CN" dirty="0" smtClean="0"/>
              <a:t>[N].</a:t>
            </a:r>
            <a:r>
              <a:rPr lang="zh-CN" altLang="en-US" dirty="0" smtClean="0"/>
              <a:t>新京报，</a:t>
            </a:r>
            <a:r>
              <a:rPr lang="en-US" altLang="zh-CN" dirty="0" smtClean="0"/>
              <a:t>2006-05-30</a:t>
            </a:r>
            <a:r>
              <a:rPr lang="zh-CN" altLang="en-US" dirty="0" smtClean="0"/>
              <a:t>）</a:t>
            </a:r>
          </a:p>
          <a:p>
            <a:endParaRPr lang="zh-CN" altLang="en-US" dirty="0"/>
          </a:p>
        </p:txBody>
      </p:sp>
    </p:spTree>
    <p:extLst>
      <p:ext uri="{BB962C8B-B14F-4D97-AF65-F5344CB8AC3E}">
        <p14:creationId xmlns:p14="http://schemas.microsoft.com/office/powerpoint/2010/main" val="324433547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提供优质审计服务，按规定的标准合理收费</a:t>
            </a:r>
            <a:endParaRPr lang="zh-CN" altLang="en-US" dirty="0"/>
          </a:p>
        </p:txBody>
      </p:sp>
      <p:sp>
        <p:nvSpPr>
          <p:cNvPr id="3" name="内容占位符 2"/>
          <p:cNvSpPr>
            <a:spLocks noGrp="1"/>
          </p:cNvSpPr>
          <p:nvPr>
            <p:ph idx="1"/>
          </p:nvPr>
        </p:nvSpPr>
        <p:spPr/>
        <p:txBody>
          <a:bodyPr>
            <a:normAutofit/>
          </a:bodyPr>
          <a:lstStyle/>
          <a:p>
            <a:r>
              <a:rPr lang="zh-CN" altLang="en-US" dirty="0" smtClean="0"/>
              <a:t>注册会计师审计人员的服务是一种有偿服务，但收费的多少应当以服务性质、工作量大小、参加人员层次高低等为主要依据，按规定的标准收费。会计师事务所在从事审计业务时不得以服务成果大小为条件来决定收费标准的高低，否则将会削弱注册会计师审计人员应有的独立性和客观性。</a:t>
            </a:r>
          </a:p>
          <a:p>
            <a:endParaRPr lang="zh-CN" altLang="en-US" dirty="0"/>
          </a:p>
        </p:txBody>
      </p:sp>
    </p:spTree>
    <p:extLst>
      <p:ext uri="{BB962C8B-B14F-4D97-AF65-F5344CB8AC3E}">
        <p14:creationId xmlns:p14="http://schemas.microsoft.com/office/powerpoint/2010/main" val="347555362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六、公平竞争，协同发展</a:t>
            </a:r>
            <a:endParaRPr lang="zh-CN" altLang="en-US" dirty="0"/>
          </a:p>
        </p:txBody>
      </p:sp>
      <p:sp>
        <p:nvSpPr>
          <p:cNvPr id="3" name="内容占位符 2"/>
          <p:cNvSpPr>
            <a:spLocks noGrp="1"/>
          </p:cNvSpPr>
          <p:nvPr>
            <p:ph idx="1"/>
          </p:nvPr>
        </p:nvSpPr>
        <p:spPr/>
        <p:txBody>
          <a:bodyPr>
            <a:normAutofit/>
          </a:bodyPr>
          <a:lstStyle/>
          <a:p>
            <a:r>
              <a:rPr lang="zh-CN" altLang="en-US" dirty="0" smtClean="0"/>
              <a:t>这一职业道德规范是针对会计师事务所在争取客户及执业过程中的平等竞争，要求会计师事务所对同行负责，讲究信用，信守对客户的承诺，做好各自的审计执业工作，促进注册会计师审计事业的协同发展与进步。对同行负责是指会计师事务所、注册会计师审计人员在处理与其他会计师事务所、注册会计师审计人员相互关系中所应遵循的道德标准。</a:t>
            </a:r>
          </a:p>
          <a:p>
            <a:endParaRPr lang="zh-CN" altLang="en-US" dirty="0"/>
          </a:p>
        </p:txBody>
      </p:sp>
    </p:spTree>
    <p:extLst>
      <p:ext uri="{BB962C8B-B14F-4D97-AF65-F5344CB8AC3E}">
        <p14:creationId xmlns:p14="http://schemas.microsoft.com/office/powerpoint/2010/main" val="25796616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208912" cy="6696744"/>
          </a:xfrm>
        </p:spPr>
        <p:txBody>
          <a:bodyPr>
            <a:normAutofit fontScale="85000" lnSpcReduction="20000"/>
          </a:bodyPr>
          <a:lstStyle/>
          <a:p>
            <a:r>
              <a:rPr lang="en-US" altLang="zh-CN" dirty="0" smtClean="0"/>
              <a:t>【</a:t>
            </a:r>
            <a:r>
              <a:rPr lang="zh-CN" altLang="en-US" dirty="0" smtClean="0"/>
              <a:t>案例解读</a:t>
            </a:r>
            <a:r>
              <a:rPr lang="en-US" altLang="zh-CN" dirty="0" smtClean="0"/>
              <a:t>】</a:t>
            </a:r>
          </a:p>
          <a:p>
            <a:r>
              <a:rPr lang="zh-CN" altLang="en-US" dirty="0" smtClean="0"/>
              <a:t>近来的公司丑闻（戴尔、安然、芬妮、美国国际集团、普特南、泰科等）已经把公众的注意力聚焦到财务和会计的规则和管制上</a:t>
            </a:r>
            <a:r>
              <a:rPr lang="en-US" altLang="zh-CN" dirty="0" smtClean="0"/>
              <a:t>——</a:t>
            </a:r>
            <a:r>
              <a:rPr lang="zh-CN" altLang="en-US" dirty="0" smtClean="0"/>
              <a:t>我们将在整章讨论这些问题。在这些丑闻中，伦理的败坏和法 律遭践踏被认为是缘于会计和财务的作弊。然而，我们可以证实的是大量的公开丑闻缘 自于对于一般意义上财务、会计和公司的偏见。会计与财务在控制股票价格和和欺骗财 务参与者上不是免费的工具。这些职能是一个组织如何运作和如何呈现企业伦理的核心所在。如果一个公司想戏耍它的主要股东，它的会计与财务报表很可能在整个欺骗过程中被控制。会计和财务政策可以被看做是反映了组织的价值，沿着这条脉络我们将在整 个财务与会计的讨论中论述近来的公众丑闻。还有更多的丑闻没有被公之于众，每一天的财务与会计决定也包含伦理应用和假设。在那个层面上</a:t>
            </a:r>
            <a:r>
              <a:rPr lang="en-US" altLang="zh-CN" dirty="0" smtClean="0"/>
              <a:t>——</a:t>
            </a:r>
            <a:r>
              <a:rPr lang="zh-CN" altLang="en-US" dirty="0" smtClean="0"/>
              <a:t>管理者做出运营决策</a:t>
            </a:r>
            <a:r>
              <a:rPr lang="en-US" altLang="zh-CN" dirty="0" smtClean="0"/>
              <a:t>—— </a:t>
            </a:r>
            <a:r>
              <a:rPr lang="zh-CN" altLang="en-US" dirty="0" smtClean="0"/>
              <a:t>我们将通过财务与会计的镜头开始我们对于伦理的讨论。</a:t>
            </a:r>
          </a:p>
          <a:p>
            <a:endParaRPr lang="zh-CN" altLang="en-US" dirty="0" smtClean="0"/>
          </a:p>
          <a:p>
            <a:endParaRPr lang="zh-CN" altLang="en-US" dirty="0"/>
          </a:p>
        </p:txBody>
      </p:sp>
    </p:spTree>
    <p:extLst>
      <p:ext uri="{BB962C8B-B14F-4D97-AF65-F5344CB8AC3E}">
        <p14:creationId xmlns:p14="http://schemas.microsoft.com/office/powerpoint/2010/main" val="31289809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1.</a:t>
            </a:r>
            <a:r>
              <a:rPr lang="zh-CN" altLang="en-US" dirty="0" smtClean="0"/>
              <a:t>会计师事务所受理业务，</a:t>
            </a:r>
            <a:r>
              <a:rPr lang="en-US" altLang="zh-CN" dirty="0" smtClean="0"/>
              <a:t>CPA</a:t>
            </a:r>
            <a:r>
              <a:rPr lang="zh-CN" altLang="en-US" dirty="0" smtClean="0"/>
              <a:t>跨地区、跨行业执业</a:t>
            </a:r>
            <a:endParaRPr lang="zh-CN" altLang="en-US" dirty="0"/>
          </a:p>
        </p:txBody>
      </p:sp>
      <p:sp>
        <p:nvSpPr>
          <p:cNvPr id="3" name="内容占位符 2"/>
          <p:cNvSpPr>
            <a:spLocks noGrp="1"/>
          </p:cNvSpPr>
          <p:nvPr>
            <p:ph idx="1"/>
          </p:nvPr>
        </p:nvSpPr>
        <p:spPr/>
        <p:txBody>
          <a:bodyPr>
            <a:normAutofit/>
          </a:bodyPr>
          <a:lstStyle/>
          <a:p>
            <a:r>
              <a:rPr lang="en-US" altLang="zh-CN" dirty="0" smtClean="0"/>
              <a:t>《</a:t>
            </a:r>
            <a:r>
              <a:rPr lang="zh-CN" altLang="en-US" dirty="0" smtClean="0"/>
              <a:t>中华人民共和国注册会计师法</a:t>
            </a:r>
            <a:r>
              <a:rPr lang="en-US" altLang="zh-CN" dirty="0" smtClean="0"/>
              <a:t>》</a:t>
            </a:r>
            <a:r>
              <a:rPr lang="zh-CN" altLang="en-US" dirty="0" smtClean="0"/>
              <a:t>（以下简称</a:t>
            </a:r>
            <a:r>
              <a:rPr lang="en-US" altLang="zh-CN" dirty="0" smtClean="0"/>
              <a:t>《</a:t>
            </a:r>
            <a:r>
              <a:rPr lang="zh-CN" altLang="en-US" dirty="0" smtClean="0"/>
              <a:t>注册会计师法</a:t>
            </a:r>
            <a:r>
              <a:rPr lang="en-US" altLang="zh-CN" dirty="0" smtClean="0"/>
              <a:t>》)</a:t>
            </a:r>
            <a:r>
              <a:rPr lang="zh-CN" altLang="en-US" dirty="0" smtClean="0"/>
              <a:t>规定会计师事务所受理业务，不受行政区域、行业的限制，也就是说可以跨地区、跨行业执业。因此，</a:t>
            </a:r>
            <a:r>
              <a:rPr lang="en-US" altLang="zh-CN" dirty="0" smtClean="0"/>
              <a:t>《</a:t>
            </a:r>
            <a:r>
              <a:rPr lang="zh-CN" altLang="en-US" dirty="0" smtClean="0"/>
              <a:t>注册会计师职业道德准则</a:t>
            </a:r>
            <a:r>
              <a:rPr lang="en-US" altLang="zh-CN" dirty="0" smtClean="0"/>
              <a:t>》</a:t>
            </a:r>
            <a:r>
              <a:rPr lang="zh-CN" altLang="en-US" dirty="0" smtClean="0"/>
              <a:t>禁止会计师事务所搞地区封锁和行业垄断，通过任何方式或以任何理由对到本地区、本行业执业的会计师事务所进行阻挠和排斥。</a:t>
            </a:r>
          </a:p>
          <a:p>
            <a:endParaRPr lang="zh-CN" altLang="en-US" dirty="0"/>
          </a:p>
        </p:txBody>
      </p:sp>
    </p:spTree>
    <p:extLst>
      <p:ext uri="{BB962C8B-B14F-4D97-AF65-F5344CB8AC3E}">
        <p14:creationId xmlns:p14="http://schemas.microsoft.com/office/powerpoint/2010/main" val="102636803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前任与后任注册会计师审计人员相互支持和合作</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委托单位出于种种原因，可能会辞去一家过去为其提供过审计服务的会计师事务所转而委托另一家会计师事务所，或在某项业务尚未完成之前对会计师事务所进行变更。</a:t>
            </a:r>
            <a:r>
              <a:rPr lang="en-US" altLang="zh-CN" dirty="0" smtClean="0"/>
              <a:t>《</a:t>
            </a:r>
            <a:r>
              <a:rPr lang="zh-CN" altLang="en-US" dirty="0" smtClean="0"/>
              <a:t>注册会计师职业道德准则</a:t>
            </a:r>
            <a:r>
              <a:rPr lang="en-US" altLang="zh-CN" dirty="0" smtClean="0"/>
              <a:t>》</a:t>
            </a:r>
            <a:r>
              <a:rPr lang="zh-CN" altLang="en-US" dirty="0" smtClean="0"/>
              <a:t>要求委托单位在变更委托的情况下，后任注册会计师审计人员应与前任注册会计师审计人员取得联系，相互了解和介绍变更委托的情况和原因，委托单位变更委托后，前任注册会计师审计人员应该对后任注册会计师审计人员的工作予以支持和合作，包括必要时提供以前年度的工作底稿等资料。</a:t>
            </a:r>
          </a:p>
          <a:p>
            <a:endParaRPr lang="zh-CN" altLang="en-US" dirty="0"/>
          </a:p>
        </p:txBody>
      </p:sp>
    </p:spTree>
    <p:extLst>
      <p:ext uri="{BB962C8B-B14F-4D97-AF65-F5344CB8AC3E}">
        <p14:creationId xmlns:p14="http://schemas.microsoft.com/office/powerpoint/2010/main" val="33004056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a:t>
            </a:r>
            <a:r>
              <a:rPr lang="zh-CN" altLang="en-US" dirty="0" smtClean="0"/>
              <a:t>与同行保持良好的工作关系，加强相互协调与配合</a:t>
            </a:r>
            <a:endParaRPr lang="zh-CN" altLang="en-US" dirty="0"/>
          </a:p>
        </p:txBody>
      </p:sp>
      <p:sp>
        <p:nvSpPr>
          <p:cNvPr id="3" name="内容占位符 2"/>
          <p:cNvSpPr>
            <a:spLocks noGrp="1"/>
          </p:cNvSpPr>
          <p:nvPr>
            <p:ph idx="1"/>
          </p:nvPr>
        </p:nvSpPr>
        <p:spPr/>
        <p:txBody>
          <a:bodyPr>
            <a:normAutofit fontScale="92500"/>
          </a:bodyPr>
          <a:lstStyle/>
          <a:p>
            <a:r>
              <a:rPr lang="en-US" altLang="zh-CN" dirty="0" smtClean="0"/>
              <a:t>《</a:t>
            </a:r>
            <a:r>
              <a:rPr lang="zh-CN" altLang="en-US" dirty="0" smtClean="0"/>
              <a:t>注册会计师职业道德准则</a:t>
            </a:r>
            <a:r>
              <a:rPr lang="en-US" altLang="zh-CN" dirty="0" smtClean="0"/>
              <a:t>》</a:t>
            </a:r>
            <a:r>
              <a:rPr lang="zh-CN" altLang="en-US" dirty="0" smtClean="0"/>
              <a:t>规定了注册会计师审计人员对其同行的其他责任，包括应当与同行保持良好的工作关系，相互协调，配合同行工作；不攻击、不诋毁同行</a:t>
            </a:r>
            <a:r>
              <a:rPr lang="en-US" altLang="zh-CN" dirty="0" smtClean="0"/>
              <a:t>,</a:t>
            </a:r>
            <a:r>
              <a:rPr lang="zh-CN" altLang="en-US" dirty="0" smtClean="0"/>
              <a:t>不损害同行的利益；注册会计师审计人员不得雇佣正在其他会计师事务所执业的注册会计师审计人员及其助理人员；注册会计师审计人员不得以个人名义同时在两家或两家以上的会计师事务所执业；以及会计师事务所不得以不正当手段与同行争揽业务等。</a:t>
            </a:r>
          </a:p>
          <a:p>
            <a:endParaRPr lang="zh-CN" altLang="en-US" dirty="0"/>
          </a:p>
        </p:txBody>
      </p:sp>
    </p:spTree>
    <p:extLst>
      <p:ext uri="{BB962C8B-B14F-4D97-AF65-F5344CB8AC3E}">
        <p14:creationId xmlns:p14="http://schemas.microsoft.com/office/powerpoint/2010/main" val="145900615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七、服务社会，追求卓越</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该原则要求注册会计师做到以下几点。</a:t>
            </a:r>
          </a:p>
          <a:p>
            <a:r>
              <a:rPr lang="en-US" altLang="zh-CN" dirty="0" smtClean="0"/>
              <a:t>1.</a:t>
            </a:r>
            <a:r>
              <a:rPr lang="zh-CN" altLang="en-US" dirty="0" smtClean="0"/>
              <a:t>注册会计师应关注公众利益，服务社会</a:t>
            </a:r>
          </a:p>
          <a:p>
            <a:r>
              <a:rPr lang="zh-CN" altLang="en-US" dirty="0" smtClean="0"/>
              <a:t>注册会计师的职业性质决定了他所担负的是对社会公众的责任。所谓会计信息外部使用人，既包括企业现有的，又包括潜在的投资人、债权人以及政府有关部门等所有与企业财务信息相关的人士，可泛指社会公众。社会公众在很大程度上依赖商业伦理当局编制的会计报表和注册会计师对会计报表出具的审计意见，并以此作为决策的基础。注册会计师尽管接受被审计单位的委托并向被审计单位收取费用</a:t>
            </a:r>
            <a:r>
              <a:rPr lang="en-US" altLang="zh-CN" dirty="0" smtClean="0"/>
              <a:t>,</a:t>
            </a:r>
            <a:r>
              <a:rPr lang="zh-CN" altLang="en-US" dirty="0" smtClean="0"/>
              <a:t>但他服务的对象从本质上讲却是社会公众，这就决定了从成为注册会计师的那一天起，他所担负的就是面对社会公众的责任。</a:t>
            </a:r>
          </a:p>
          <a:p>
            <a:endParaRPr lang="zh-CN" altLang="en-US" dirty="0"/>
          </a:p>
        </p:txBody>
      </p:sp>
    </p:spTree>
    <p:extLst>
      <p:ext uri="{BB962C8B-B14F-4D97-AF65-F5344CB8AC3E}">
        <p14:creationId xmlns:p14="http://schemas.microsoft.com/office/powerpoint/2010/main" val="218528454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a:t>
            </a:r>
            <a:r>
              <a:rPr lang="zh-CN" altLang="en-US" dirty="0" smtClean="0"/>
              <a:t>注册会计师在执业过程中应不断追求卓越</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注册会计师行业作为一个中介行业，是服务于广大社会公众的，其生存与发展依赖于公众对它的评价和信任，因此，注册会计师作为专业人士，保持良好的职业风范是相当重要的。追求卓越也就成为注册会计师职业道德规范的一个重要组成部分，具体有以下几个方面的要求：保持礼貌态度、主动性审计、提高服务效果、对服务对象的及时响应</a:t>
            </a:r>
            <a:r>
              <a:rPr lang="en-US" altLang="zh-CN" dirty="0" smtClean="0"/>
              <a:t>,</a:t>
            </a:r>
            <a:r>
              <a:rPr lang="zh-CN" altLang="en-US" dirty="0" smtClean="0"/>
              <a:t>保持高效率执业和不断创新。</a:t>
            </a:r>
          </a:p>
          <a:p>
            <a:endParaRPr lang="zh-CN" altLang="en-US" dirty="0"/>
          </a:p>
        </p:txBody>
      </p:sp>
    </p:spTree>
    <p:extLst>
      <p:ext uri="{BB962C8B-B14F-4D97-AF65-F5344CB8AC3E}">
        <p14:creationId xmlns:p14="http://schemas.microsoft.com/office/powerpoint/2010/main" val="122024674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第四节  企业内部审计职业道德规范</a:t>
            </a:r>
            <a:endParaRPr lang="zh-CN" altLang="en-US" dirty="0"/>
          </a:p>
        </p:txBody>
      </p:sp>
      <p:sp>
        <p:nvSpPr>
          <p:cNvPr id="3" name="内容占位符 2"/>
          <p:cNvSpPr>
            <a:spLocks noGrp="1"/>
          </p:cNvSpPr>
          <p:nvPr>
            <p:ph idx="1"/>
          </p:nvPr>
        </p:nvSpPr>
        <p:spPr/>
        <p:txBody>
          <a:bodyPr/>
          <a:lstStyle/>
          <a:p>
            <a:r>
              <a:rPr lang="zh-CN" altLang="en-US" dirty="0" smtClean="0"/>
              <a:t>企业内部审计人员职业道德规范是指内部审计人员的职业品德、职业纪律、职业胜任 能力和职业责任等方面的要求。内部审计人员应当依照法律法规规定的职责、权限和程序开展审计工作，并遵守内部审计准则。</a:t>
            </a:r>
            <a:endParaRPr lang="zh-CN" altLang="en-US" dirty="0"/>
          </a:p>
        </p:txBody>
      </p:sp>
    </p:spTree>
    <p:extLst>
      <p:ext uri="{BB962C8B-B14F-4D97-AF65-F5344CB8AC3E}">
        <p14:creationId xmlns:p14="http://schemas.microsoft.com/office/powerpoint/2010/main" val="336755497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一、内部审计人员做到独立、客观</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（一）保持独立性</a:t>
            </a:r>
          </a:p>
          <a:p>
            <a:r>
              <a:rPr lang="zh-CN" altLang="en-US" dirty="0" smtClean="0"/>
              <a:t>独立性是指内部审计人员只有独立于他们所审查的活动之外，才能客观地评价自己的工作。独立性是内部审计工作的必要条件。内部审计人员只有具备应有的独立性，才能正确地实施审计。内部审计的独立性是一种相对的独立，因为内部审计机构作为单位的一个职能部门，其工作范围是由单位领导决定的。工作范围是否足够广泛，在很大程度上会影响到内审部门能否独立于业务经营活动，内部审计人员的工作应该是自由和客观的。自由意味着可以自主判断，自主抉择，不受其他部门、个人或外来因素的制约。客观意味着实事求是，保持公正、不偏不倚的职业态度和操守。</a:t>
            </a:r>
          </a:p>
          <a:p>
            <a:endParaRPr lang="zh-CN" altLang="en-US" dirty="0"/>
          </a:p>
        </p:txBody>
      </p:sp>
    </p:spTree>
    <p:extLst>
      <p:ext uri="{BB962C8B-B14F-4D97-AF65-F5344CB8AC3E}">
        <p14:creationId xmlns:p14="http://schemas.microsoft.com/office/powerpoint/2010/main" val="42590482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实现内部审计的独立性包括实现组织上的独立和精神上的独立两个方面：组织上的独立是指在组织机构中要给内部审计工作提供一个良好的工作环境，精神上的独立是指使内部审计人员保持客观性。</a:t>
            </a:r>
            <a:endParaRPr lang="zh-CN" altLang="en-US" dirty="0"/>
          </a:p>
        </p:txBody>
      </p:sp>
    </p:spTree>
    <p:extLst>
      <p:ext uri="{BB962C8B-B14F-4D97-AF65-F5344CB8AC3E}">
        <p14:creationId xmlns:p14="http://schemas.microsoft.com/office/powerpoint/2010/main" val="24905928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1.</a:t>
            </a:r>
            <a:r>
              <a:rPr lang="zh-CN" altLang="en-US" dirty="0" smtClean="0"/>
              <a:t>组织上的独立</a:t>
            </a:r>
            <a:br>
              <a:rPr lang="zh-CN" altLang="en-US" dirty="0" smtClean="0"/>
            </a:br>
            <a:endParaRPr lang="zh-CN" altLang="en-US" dirty="0"/>
          </a:p>
        </p:txBody>
      </p:sp>
      <p:sp>
        <p:nvSpPr>
          <p:cNvPr id="3" name="内容占位符 2"/>
          <p:cNvSpPr>
            <a:spLocks noGrp="1"/>
          </p:cNvSpPr>
          <p:nvPr>
            <p:ph idx="1"/>
          </p:nvPr>
        </p:nvSpPr>
        <p:spPr/>
        <p:txBody>
          <a:bodyPr>
            <a:normAutofit/>
          </a:bodyPr>
          <a:lstStyle/>
          <a:p>
            <a:r>
              <a:rPr lang="zh-CN" altLang="en-US" dirty="0" smtClean="0"/>
              <a:t>保持内部审计的独立性必须取得领导的支持，拥有良好的组织条件，这样内部审计人员才能独立地开展工作。</a:t>
            </a:r>
          </a:p>
          <a:p>
            <a:r>
              <a:rPr lang="zh-CN" altLang="en-US" dirty="0" smtClean="0"/>
              <a:t>内部审计部门应该由单位的主要领导人负责管理，确保内审部门的工作范围足够广泛，增强其独立性。同时，也能使单位对审计报告做出迅速反应，根据内部审计部门的建议及时采取措施，充分发挥内部审计的职能作用。</a:t>
            </a:r>
          </a:p>
          <a:p>
            <a:endParaRPr lang="zh-CN" altLang="en-US" dirty="0"/>
          </a:p>
        </p:txBody>
      </p:sp>
    </p:spTree>
    <p:extLst>
      <p:ext uri="{BB962C8B-B14F-4D97-AF65-F5344CB8AC3E}">
        <p14:creationId xmlns:p14="http://schemas.microsoft.com/office/powerpoint/2010/main" val="162211030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692696"/>
            <a:ext cx="8435280" cy="5433467"/>
          </a:xfrm>
        </p:spPr>
        <p:txBody>
          <a:bodyPr>
            <a:normAutofit fontScale="92500" lnSpcReduction="20000"/>
          </a:bodyPr>
          <a:lstStyle/>
          <a:p>
            <a:r>
              <a:rPr lang="zh-CN" altLang="en-US" dirty="0" smtClean="0"/>
              <a:t>内部审计部门经理应有权出席、参加由高级管理或董事会举行的与内审职责有关的会议，如有关审计、财务报告、管理控制系统等会议，通报有关审计工作计划和实际审计工作的信息，与董事会直接交流，使审计信息能迅速地以本来面貌到达董事会，避开来自其他方面的干扰。</a:t>
            </a:r>
          </a:p>
          <a:p>
            <a:r>
              <a:rPr lang="zh-CN" altLang="en-US" dirty="0" smtClean="0"/>
              <a:t>内审部门经理的任免由董事会确定。由谁来决定内审部门经理的任免，对于保证内部审计的独立性极其重要。董事会作为最高决策机构，不参与日常经营管理，但又需要了解管理人员的工作业绩和单位目标的实现。因此，需要有一个独立的部门和一批专业人员对生产经营活动进行客观公正的检查和评价，并将评价结果直接向董事会报告。</a:t>
            </a:r>
          </a:p>
          <a:p>
            <a:endParaRPr lang="zh-CN" altLang="en-US" dirty="0"/>
          </a:p>
        </p:txBody>
      </p:sp>
    </p:spTree>
    <p:extLst>
      <p:ext uri="{BB962C8B-B14F-4D97-AF65-F5344CB8AC3E}">
        <p14:creationId xmlns:p14="http://schemas.microsoft.com/office/powerpoint/2010/main" val="2229474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企业会计管理内容概述</a:t>
            </a:r>
            <a:endParaRPr lang="zh-CN" altLang="en-US" dirty="0"/>
          </a:p>
        </p:txBody>
      </p:sp>
      <p:sp>
        <p:nvSpPr>
          <p:cNvPr id="3" name="内容占位符 2"/>
          <p:cNvSpPr>
            <a:spLocks noGrp="1"/>
          </p:cNvSpPr>
          <p:nvPr>
            <p:ph idx="1"/>
          </p:nvPr>
        </p:nvSpPr>
        <p:spPr>
          <a:xfrm>
            <a:off x="457200" y="1600200"/>
            <a:ext cx="8363272" cy="4997152"/>
          </a:xfrm>
        </p:spPr>
        <p:txBody>
          <a:bodyPr>
            <a:normAutofit fontScale="85000" lnSpcReduction="10000"/>
          </a:bodyPr>
          <a:lstStyle/>
          <a:p>
            <a:r>
              <a:rPr lang="zh-CN" altLang="en-US" dirty="0" smtClean="0"/>
              <a:t>一、会计与伦理</a:t>
            </a:r>
          </a:p>
          <a:p>
            <a:r>
              <a:rPr lang="zh-CN" altLang="en-US" dirty="0" smtClean="0"/>
              <a:t>组织内部和外部都涉及会计工作，并且其关注于内部和外部的股东。通常，我们期望会计人员为企业或组织的运作提供客观的证明或报告。会计在市场运行中起到了重要的作用。通过对公司过去和正在进行的运作的报告，会计为私人和机构投资者提供了一个认识组织的窗口。没有会计，我们将没有能力来认识组织的内部以做出投资决策。</a:t>
            </a:r>
          </a:p>
          <a:p>
            <a:r>
              <a:rPr lang="zh-CN" altLang="en-US" dirty="0" smtClean="0"/>
              <a:t>在这一部分，我们有几个目标：①探索会计行业的支撑和解释行业内部的一些管制实体；②考察私人会计</a:t>
            </a:r>
            <a:r>
              <a:rPr lang="en-US" altLang="zh-CN" dirty="0" smtClean="0"/>
              <a:t>——</a:t>
            </a:r>
            <a:r>
              <a:rPr lang="zh-CN" altLang="en-US" dirty="0" smtClean="0"/>
              <a:t>组织内部的财务和管理会计</a:t>
            </a:r>
            <a:r>
              <a:rPr lang="en-US" altLang="zh-CN" dirty="0" smtClean="0"/>
              <a:t>——</a:t>
            </a:r>
            <a:r>
              <a:rPr lang="zh-CN" altLang="en-US" dirty="0" smtClean="0"/>
              <a:t>和阐述出现的不同伦理问题；③考察会计行业的伦理含义。</a:t>
            </a:r>
          </a:p>
          <a:p>
            <a:endParaRPr lang="zh-CN" altLang="en-US" dirty="0"/>
          </a:p>
        </p:txBody>
      </p:sp>
    </p:spTree>
    <p:extLst>
      <p:ext uri="{BB962C8B-B14F-4D97-AF65-F5344CB8AC3E}">
        <p14:creationId xmlns:p14="http://schemas.microsoft.com/office/powerpoint/2010/main" val="174646977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a:t>
            </a:r>
            <a:r>
              <a:rPr lang="zh-CN" altLang="en-US" dirty="0" smtClean="0"/>
              <a:t>精神上的独立</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保证内部审计的独立性，还要求内审人员在执行审计工作时必须在精神上是独立的，在道德上是正直的，对有关审计事项的判断和决定不屈从于他人的意志，不受他人的干扰，保持客观性和职业操守。为此，单位要做好以下工作。</a:t>
            </a:r>
          </a:p>
          <a:p>
            <a:r>
              <a:rPr lang="zh-CN" altLang="en-US" dirty="0" smtClean="0"/>
              <a:t>在分配工作任务和指派审计人员时，应避免实际的和可能出现的利益冲突和偏见。在实际工作中，内审人员与被审计事项的责任人互不友好或过于亲密都会妨碍内审人员专业判断的公正性，造成偏见。因此，内审部门经理需定期向内审人员了解关于潜在的利益冲突和偏见，以做到心中有数。</a:t>
            </a:r>
          </a:p>
          <a:p>
            <a:endParaRPr lang="zh-CN" altLang="en-US" dirty="0"/>
          </a:p>
        </p:txBody>
      </p:sp>
    </p:spTree>
    <p:extLst>
      <p:ext uri="{BB962C8B-B14F-4D97-AF65-F5344CB8AC3E}">
        <p14:creationId xmlns:p14="http://schemas.microsoft.com/office/powerpoint/2010/main" val="166459679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548680"/>
            <a:ext cx="8280920" cy="6120680"/>
          </a:xfrm>
        </p:spPr>
        <p:txBody>
          <a:bodyPr>
            <a:normAutofit fontScale="92500" lnSpcReduction="20000"/>
          </a:bodyPr>
          <a:lstStyle/>
          <a:p>
            <a:r>
              <a:rPr lang="zh-CN" altLang="en-US" dirty="0" smtClean="0"/>
              <a:t>在条件允许的情况下，内审人员应定期轮换，即使开始不存在利益冲突和偏见，长期负责对某一部门的审计工作也会使审计双方由陌生到熟悉，或因为过于熟悉业务而导致疏忽，这都会影响审计人员的客观性。因此，定期轮换对于保持审计人员精神上的独立是必要的。</a:t>
            </a:r>
          </a:p>
          <a:p>
            <a:r>
              <a:rPr lang="zh-CN" altLang="en-US" dirty="0" smtClean="0"/>
              <a:t>内部审计人员不得承担经营管理责任</a:t>
            </a:r>
            <a:r>
              <a:rPr lang="en-US" altLang="zh-CN" dirty="0" smtClean="0"/>
              <a:t>,</a:t>
            </a:r>
            <a:r>
              <a:rPr lang="zh-CN" altLang="en-US" dirty="0" smtClean="0"/>
              <a:t>不能参与内部控制系统的设计、安装和执行工作，而只应承担与检査、评价和建议相关的审计责任。在实际经营中，由于专业人员紧缺或时限要求等其他原因，内部控制人员会被抽调完成一些非审计工作任务，这时单位内审部门应明确该内审人员执行的不是内审职能，以后他们不应该审查该项自己曾负责的活动，以免其客观性受到损害。</a:t>
            </a:r>
          </a:p>
          <a:p>
            <a:endParaRPr lang="zh-CN" altLang="en-US" dirty="0"/>
          </a:p>
        </p:txBody>
      </p:sp>
    </p:spTree>
    <p:extLst>
      <p:ext uri="{BB962C8B-B14F-4D97-AF65-F5344CB8AC3E}">
        <p14:creationId xmlns:p14="http://schemas.microsoft.com/office/powerpoint/2010/main" val="253511675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（二）保持客观性</a:t>
            </a:r>
            <a:endParaRPr lang="zh-CN" altLang="en-US" dirty="0"/>
          </a:p>
        </p:txBody>
      </p:sp>
      <p:sp>
        <p:nvSpPr>
          <p:cNvPr id="3" name="内容占位符 2"/>
          <p:cNvSpPr>
            <a:spLocks noGrp="1"/>
          </p:cNvSpPr>
          <p:nvPr>
            <p:ph idx="1"/>
          </p:nvPr>
        </p:nvSpPr>
        <p:spPr>
          <a:xfrm>
            <a:off x="457200" y="1600200"/>
            <a:ext cx="8291264" cy="5573216"/>
          </a:xfrm>
        </p:spPr>
        <p:txBody>
          <a:bodyPr>
            <a:normAutofit fontScale="85000" lnSpcReduction="20000"/>
          </a:bodyPr>
          <a:lstStyle/>
          <a:p>
            <a:r>
              <a:rPr lang="zh-CN" altLang="en-US" dirty="0" smtClean="0"/>
              <a:t>所称客观性是指内部审计人员在进行内部审计活动时，应以事实为依据，保持公正、</a:t>
            </a:r>
          </a:p>
          <a:p>
            <a:r>
              <a:rPr lang="zh-CN" altLang="en-US" dirty="0" smtClean="0"/>
              <a:t>不偏不倚的精神状态。</a:t>
            </a:r>
          </a:p>
          <a:p>
            <a:r>
              <a:rPr lang="zh-CN" altLang="en-US" dirty="0" smtClean="0"/>
              <a:t>内部审计机构负责人应采取以下主要措施保证客观性。</a:t>
            </a:r>
          </a:p>
          <a:p>
            <a:r>
              <a:rPr lang="zh-CN" altLang="en-US" dirty="0" smtClean="0"/>
              <a:t>加强人力资源管理，提高内部审计人员的职业道德素质及专业胜任能力。</a:t>
            </a:r>
          </a:p>
          <a:p>
            <a:r>
              <a:rPr lang="zh-CN" altLang="en-US" dirty="0" smtClean="0"/>
              <a:t>增派内部审计人员参加审计项目，并进行适当分工。</a:t>
            </a:r>
          </a:p>
          <a:p>
            <a:r>
              <a:rPr lang="zh-CN" altLang="en-US" dirty="0" smtClean="0"/>
              <a:t>采用工作轮换的方式安排审计项目及审计小组。</a:t>
            </a:r>
          </a:p>
          <a:p>
            <a:r>
              <a:rPr lang="zh-CN" altLang="en-US" dirty="0" smtClean="0"/>
              <a:t>建立适当、有效的激励机制。</a:t>
            </a:r>
          </a:p>
          <a:p>
            <a:r>
              <a:rPr lang="zh-CN" altLang="en-US" dirty="0" smtClean="0"/>
              <a:t>制定并实施系统、有效的内部审计质量控制政策和程序。</a:t>
            </a:r>
          </a:p>
          <a:p>
            <a:r>
              <a:rPr lang="zh-CN" altLang="en-US" dirty="0" smtClean="0"/>
              <a:t>停止执行有关业务并及时向董事会或最高管理层报告。</a:t>
            </a:r>
          </a:p>
          <a:p>
            <a:endParaRPr lang="zh-CN" altLang="en-US" dirty="0"/>
          </a:p>
        </p:txBody>
      </p:sp>
    </p:spTree>
    <p:extLst>
      <p:ext uri="{BB962C8B-B14F-4D97-AF65-F5344CB8AC3E}">
        <p14:creationId xmlns:p14="http://schemas.microsoft.com/office/powerpoint/2010/main" val="187812451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052736"/>
            <a:ext cx="8291264" cy="5073427"/>
          </a:xfrm>
        </p:spPr>
        <p:txBody>
          <a:bodyPr>
            <a:normAutofit/>
          </a:bodyPr>
          <a:lstStyle/>
          <a:p>
            <a:r>
              <a:rPr lang="zh-CN" altLang="en-US" dirty="0" smtClean="0"/>
              <a:t>客观性与独立性是密切相关、相辅相成的概念。例如，国际内部审计师协会就将客观性定义为“内部审计人员在执行审计工作时必须保持的一种独立的精神状态”。一般认为，独立性是客观性的基础与保障，是指一种不存在威胁客观性的重大利益冲突的环境状态；而客观性则是独立性的目标和结果，表现为内部审计人员在不存在重大利益冲突时所能保持的不受外部环境和个人偏见影响的精神状态，决定着确认与咨询服务的质量。</a:t>
            </a:r>
            <a:endParaRPr lang="zh-CN" altLang="en-US" dirty="0"/>
          </a:p>
        </p:txBody>
      </p:sp>
    </p:spTree>
    <p:extLst>
      <p:ext uri="{BB962C8B-B14F-4D97-AF65-F5344CB8AC3E}">
        <p14:creationId xmlns:p14="http://schemas.microsoft.com/office/powerpoint/2010/main" val="19977009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二、内部审计人员保持谨慎，保守秘密</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（一）保持职业谨慎</a:t>
            </a:r>
          </a:p>
          <a:p>
            <a:r>
              <a:rPr lang="zh-CN" altLang="en-US" dirty="0" smtClean="0"/>
              <a:t>职业谨慎态度是指内部审计人员在进行审计业务时应具备一丝不苟的责任感并保持应有的慎重态度。</a:t>
            </a:r>
          </a:p>
          <a:p>
            <a:r>
              <a:rPr lang="zh-CN" altLang="en-US" dirty="0" smtClean="0"/>
              <a:t>依据</a:t>
            </a:r>
            <a:r>
              <a:rPr lang="en-US" altLang="zh-CN" dirty="0" smtClean="0"/>
              <a:t>《</a:t>
            </a:r>
            <a:r>
              <a:rPr lang="zh-CN" altLang="en-US" dirty="0" smtClean="0"/>
              <a:t>内部审计道德规范</a:t>
            </a:r>
            <a:r>
              <a:rPr lang="en-US" altLang="zh-CN" dirty="0" smtClean="0"/>
              <a:t>》</a:t>
            </a:r>
            <a:r>
              <a:rPr lang="zh-CN" altLang="en-US" dirty="0" smtClean="0"/>
              <a:t>的要求，企业内部审计人员在执行公司相关审计业务时，应秉承应有的职业谨慎态度：内部审计人员应当运用人们所期望的优秀的内部审计人员在 相同或类似情况下应当具备的谨慎态度和技能。根据所审查项目的复杂程度，合理使用职业判断，运用必备的审计程序，警惕可能出现的错误、遗漏、消极怠工、浪费、效率低下和利益冲突等情况，还应小心避免可能发生的违法乱纪等情形。对于审查中发现的控制不够充分的环节，应提出合理可行的改进措施。</a:t>
            </a:r>
          </a:p>
          <a:p>
            <a:endParaRPr lang="zh-CN" altLang="en-US" dirty="0"/>
          </a:p>
        </p:txBody>
      </p:sp>
    </p:spTree>
    <p:extLst>
      <p:ext uri="{BB962C8B-B14F-4D97-AF65-F5344CB8AC3E}">
        <p14:creationId xmlns:p14="http://schemas.microsoft.com/office/powerpoint/2010/main" val="4212754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应有的职业谨慎意味着合理的谨慎和能力，但是并非意味着永远正确、永不出错。内部审计人员只能是在合理的程度上开展检查和核实工作，而不可能进行详细的检査，内部审计工作并不能保证发现所有存在的问题。</a:t>
            </a:r>
            <a:endParaRPr lang="zh-CN" altLang="en-US" dirty="0"/>
          </a:p>
        </p:txBody>
      </p:sp>
    </p:spTree>
    <p:extLst>
      <p:ext uri="{BB962C8B-B14F-4D97-AF65-F5344CB8AC3E}">
        <p14:creationId xmlns:p14="http://schemas.microsoft.com/office/powerpoint/2010/main" val="156936497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（二）遵守保密原则</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由于内部审计是审计人员在公司内部进行的一项自我监督、自我控制、向管理层负责的重要的管理活动，具有相对独立、专业、鉴证和权威的工作特征，能够接触到大量的公司生产、财务、质量信息等商业秘密，如果不加注意，随意处理工作底稿和审计材料，就有可能造成公司商业秘密外泄</a:t>
            </a:r>
            <a:r>
              <a:rPr lang="en-US" altLang="zh-CN" dirty="0" smtClean="0"/>
              <a:t>,</a:t>
            </a:r>
            <a:r>
              <a:rPr lang="zh-CN" altLang="en-US" dirty="0" smtClean="0"/>
              <a:t>甚至造成重大损失，最终失去内部审计提高管理质量的根本目的，也会使内部审计失去管理者和员工的信任支持。因此，内部审计工作同样需要严格的保密。</a:t>
            </a:r>
          </a:p>
          <a:p>
            <a:endParaRPr lang="zh-CN" altLang="en-US" dirty="0"/>
          </a:p>
        </p:txBody>
      </p:sp>
    </p:spTree>
    <p:extLst>
      <p:ext uri="{BB962C8B-B14F-4D97-AF65-F5344CB8AC3E}">
        <p14:creationId xmlns:p14="http://schemas.microsoft.com/office/powerpoint/2010/main" val="119217531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在公司的内部审计工作中，内部审计人员应当认真遵守保密性原则，按规定使用他们在履行职责时所接触和获取的这些信息及资料，并予以严格保密，除非法律规定，否则不得随意因为任何个人或其他组织的利益而滥用和泄露这些机密的资料，要防止因为这些信息与资料的泄露给组织带来各种损失。</a:t>
            </a:r>
            <a:endParaRPr lang="zh-CN" altLang="en-US" dirty="0"/>
          </a:p>
        </p:txBody>
      </p:sp>
    </p:spTree>
    <p:extLst>
      <p:ext uri="{BB962C8B-B14F-4D97-AF65-F5344CB8AC3E}">
        <p14:creationId xmlns:p14="http://schemas.microsoft.com/office/powerpoint/2010/main" val="155715108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三、内部审计人员提高胜任能力，保持后续教育</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（一）提高胜任能力</a:t>
            </a:r>
          </a:p>
          <a:p>
            <a:r>
              <a:rPr lang="zh-CN" altLang="en-US" dirty="0" smtClean="0"/>
              <a:t>随着审计领域的不断拓展，内部审计必须提高队伍素质，突出多学科、高智能的特点。优化内部审计机构的专业配置，提高内部审计人员素质势在必行。这既是保证审计质量、 提高工作效率的基础，也是内部审计队伍适应形势发展的结果。内部审计参与企业风险管理，内部审计人员必须增强风险管理意识、全局意识，充分认识现代企业的风险特点，提高对企业风险的识别能力，这是内部审计参与现代企业风险管理的基础和前提，也是内部审计能否开展风险审计的关键所在。因此，在内部审计人员的队伍建设上，应做好以下几项工作。</a:t>
            </a:r>
          </a:p>
          <a:p>
            <a:endParaRPr lang="zh-CN" altLang="en-US" dirty="0"/>
          </a:p>
        </p:txBody>
      </p:sp>
    </p:spTree>
    <p:extLst>
      <p:ext uri="{BB962C8B-B14F-4D97-AF65-F5344CB8AC3E}">
        <p14:creationId xmlns:p14="http://schemas.microsoft.com/office/powerpoint/2010/main" val="67632350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构建学习型组织，全面提升内部审计人员的综合素质。内部审计部门是典型的智力型部门，它需要充分发挥每一个员工的创造性思维能力，建立一种高度柔性的、符合人性的、能持续发展的组织。通过构建学习型组织，使每一个审计人员的能力得到全面提升。</a:t>
            </a:r>
            <a:endParaRPr lang="zh-CN" altLang="en-US" dirty="0"/>
          </a:p>
        </p:txBody>
      </p:sp>
    </p:spTree>
    <p:extLst>
      <p:ext uri="{BB962C8B-B14F-4D97-AF65-F5344CB8AC3E}">
        <p14:creationId xmlns:p14="http://schemas.microsoft.com/office/powerpoint/2010/main" val="276368401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54</TotalTime>
  <Words>14580</Words>
  <Application>Microsoft Office PowerPoint</Application>
  <PresentationFormat>全屏显示(4:3)</PresentationFormat>
  <Paragraphs>279</Paragraphs>
  <Slides>113</Slides>
  <Notes>0</Notes>
  <HiddenSlides>0</HiddenSlides>
  <MMClips>0</MMClips>
  <ScaleCrop>false</ScaleCrop>
  <HeadingPairs>
    <vt:vector size="4" baseType="variant">
      <vt:variant>
        <vt:lpstr>主题</vt:lpstr>
      </vt:variant>
      <vt:variant>
        <vt:i4>1</vt:i4>
      </vt:variant>
      <vt:variant>
        <vt:lpstr>幻灯片标题</vt:lpstr>
      </vt:variant>
      <vt:variant>
        <vt:i4>113</vt:i4>
      </vt:variant>
    </vt:vector>
  </HeadingPairs>
  <TitlesOfParts>
    <vt:vector size="114" baseType="lpstr">
      <vt:lpstr>暗香扑面</vt:lpstr>
      <vt:lpstr>第六章 企业会计管理中商业伦理的构建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第一节 企业会计管理内容概述</vt:lpstr>
      <vt:lpstr>PowerPoint 演示文稿</vt:lpstr>
      <vt:lpstr>PowerPoint 演示文稿</vt:lpstr>
      <vt:lpstr>PowerPoint 演示文稿</vt:lpstr>
      <vt:lpstr>二、会计行业环境</vt:lpstr>
      <vt:lpstr>1.提高会计人员主人翁意识，激发奋发向上的工作作风</vt:lpstr>
      <vt:lpstr>2.促进会计人员自由平等发展，消除行业不正之风</vt:lpstr>
      <vt:lpstr>3.打破会计行业任人唯亲观念，形成举贤尚能新风尚</vt:lpstr>
      <vt:lpstr>PowerPoint 演示文稿</vt:lpstr>
      <vt:lpstr>PowerPoint 演示文稿</vt:lpstr>
      <vt:lpstr>PowerPoint 演示文稿</vt:lpstr>
      <vt:lpstr>PowerPoint 演示文稿</vt:lpstr>
      <vt:lpstr>第二节  企业会计职业道德规范</vt:lpstr>
      <vt:lpstr>PowerPoint 演示文稿</vt:lpstr>
      <vt:lpstr>1.自觉把从事的会计工作同祖国的命运紧密联系在一起 </vt:lpstr>
      <vt:lpstr>2.以饱满的工作热忱、一丝不苟的工作态度对待会计工作 </vt:lpstr>
      <vt:lpstr>3.爱岗敬业是会计工作的内在要求 </vt:lpstr>
      <vt:lpstr>4.加强会计基础工作，增强会计从业人员的敬业意识</vt:lpstr>
      <vt:lpstr>二、当好参谋，参与管理 </vt:lpstr>
      <vt:lpstr>1.会计职能由“报账型”转为“管理型”</vt:lpstr>
      <vt:lpstr>2.积极参与企业经营管理的全过程，做好参谋工作</vt:lpstr>
      <vt:lpstr>3.以经济效益为中心，提出改善会计管理的各项措施和建议</vt:lpstr>
      <vt:lpstr>三、如实反映，正确核算</vt:lpstr>
      <vt:lpstr>1.明确会计的核算职能</vt:lpstr>
      <vt:lpstr>2.适应现代企业制度的要求，做好会计核算工作</vt:lpstr>
      <vt:lpstr>3.会计人员应具备诚实可靠的品质，客观反映经济活动过程</vt:lpstr>
      <vt:lpstr>4.会计人员应正确核算经济业务，提高会计信息质量</vt:lpstr>
      <vt:lpstr>四、遵纪守法，严格监督</vt:lpstr>
      <vt:lpstr>1.明确会计的监督职能 </vt:lpstr>
      <vt:lpstr>2.会计人员应以身作则，模范遵守财经法规</vt:lpstr>
      <vt:lpstr>3.对经济活动实施严格的事前监督、事中监督和事后监督</vt:lpstr>
      <vt:lpstr>PowerPoint 演示文稿</vt:lpstr>
      <vt:lpstr>4.把握会计监督工作的重点，增强监督工作的有效性</vt:lpstr>
      <vt:lpstr>五、坚持准则，不做假账</vt:lpstr>
      <vt:lpstr>PowerPoint 演示文稿</vt:lpstr>
      <vt:lpstr>PowerPoint 演示文稿</vt:lpstr>
      <vt:lpstr>PowerPoint 演示文稿</vt:lpstr>
      <vt:lpstr>PowerPoint 演示文稿</vt:lpstr>
      <vt:lpstr>PowerPoint 演示文稿</vt:lpstr>
      <vt:lpstr>六、公私分明，勤俭理财</vt:lpstr>
      <vt:lpstr>PowerPoint 演示文稿</vt:lpstr>
      <vt:lpstr>PowerPoint 演示文稿</vt:lpstr>
      <vt:lpstr>PowerPoint 演示文稿</vt:lpstr>
      <vt:lpstr>PowerPoint 演示文稿</vt:lpstr>
      <vt:lpstr> 七、保守秘密，内外协调 </vt:lpstr>
      <vt:lpstr>PowerPoint 演示文稿</vt:lpstr>
      <vt:lpstr>PowerPoint 演示文稿</vt:lpstr>
      <vt:lpstr>八、大胆改革，讲究效益</vt:lpstr>
      <vt:lpstr>PowerPoint 演示文稿</vt:lpstr>
      <vt:lpstr>PowerPoint 演示文稿</vt:lpstr>
      <vt:lpstr>第三节  注册会计师审计职业道德规范</vt:lpstr>
      <vt:lpstr>PowerPoint 演示文稿</vt:lpstr>
      <vt:lpstr>—、超然独立，客观求是</vt:lpstr>
      <vt:lpstr>2.从实际出发，客观求是地执业</vt:lpstr>
      <vt:lpstr>二、公正审计，廉洁守法</vt:lpstr>
      <vt:lpstr>三、诚信为本，操守为重 </vt:lpstr>
      <vt:lpstr>PowerPoint 演示文稿</vt:lpstr>
      <vt:lpstr>2.注册会计师应有属于自己的个人诚信档案</vt:lpstr>
      <vt:lpstr>3.打造“诚信为本”的注册会计师事务所文化</vt:lpstr>
      <vt:lpstr>四、严谨执业，踏实进取</vt:lpstr>
      <vt:lpstr>PowerPoint 演示文稿</vt:lpstr>
      <vt:lpstr>2.注册会计师审计人员应保持专业胜任能力</vt:lpstr>
      <vt:lpstr>PowerPoint 演示文稿</vt:lpstr>
      <vt:lpstr>五、保密守时，收费合理</vt:lpstr>
      <vt:lpstr>PowerPoint 演示文稿</vt:lpstr>
      <vt:lpstr>PowerPoint 演示文稿</vt:lpstr>
      <vt:lpstr>PowerPoint 演示文稿</vt:lpstr>
      <vt:lpstr>PowerPoint 演示文稿</vt:lpstr>
      <vt:lpstr>PowerPoint 演示文稿</vt:lpstr>
      <vt:lpstr>2.提供优质审计服务，按规定的标准合理收费</vt:lpstr>
      <vt:lpstr>六、公平竞争，协同发展</vt:lpstr>
      <vt:lpstr>1.会计师事务所受理业务，CPA跨地区、跨行业执业</vt:lpstr>
      <vt:lpstr>2.前任与后任注册会计师审计人员相互支持和合作</vt:lpstr>
      <vt:lpstr>3.与同行保持良好的工作关系，加强相互协调与配合</vt:lpstr>
      <vt:lpstr>七、服务社会，追求卓越</vt:lpstr>
      <vt:lpstr>2.注册会计师在执业过程中应不断追求卓越</vt:lpstr>
      <vt:lpstr>第四节  企业内部审计职业道德规范</vt:lpstr>
      <vt:lpstr>一、内部审计人员做到独立、客观</vt:lpstr>
      <vt:lpstr>PowerPoint 演示文稿</vt:lpstr>
      <vt:lpstr>1.组织上的独立 </vt:lpstr>
      <vt:lpstr>PowerPoint 演示文稿</vt:lpstr>
      <vt:lpstr>2.精神上的独立</vt:lpstr>
      <vt:lpstr>PowerPoint 演示文稿</vt:lpstr>
      <vt:lpstr>（二）保持客观性</vt:lpstr>
      <vt:lpstr>PowerPoint 演示文稿</vt:lpstr>
      <vt:lpstr>二、内部审计人员保持谨慎，保守秘密</vt:lpstr>
      <vt:lpstr>PowerPoint 演示文稿</vt:lpstr>
      <vt:lpstr>（二）遵守保密原则</vt:lpstr>
      <vt:lpstr>PowerPoint 演示文稿</vt:lpstr>
      <vt:lpstr>三、内部审计人员提高胜任能力，保持后续教育</vt:lpstr>
      <vt:lpstr>PowerPoint 演示文稿</vt:lpstr>
      <vt:lpstr>PowerPoint 演示文稿</vt:lpstr>
      <vt:lpstr>PowerPoint 演示文稿</vt:lpstr>
      <vt:lpstr>PowerPoint 演示文稿</vt:lpstr>
      <vt:lpstr>（二）保持后续教育</vt:lpstr>
      <vt:lpstr>PowerPoint 演示文稿</vt:lpstr>
      <vt:lpstr>PowerPoint 演示文稿</vt:lpstr>
      <vt:lpstr>PowerPoint 演示文稿</vt:lpstr>
      <vt:lpstr>PowerPoint 演示文稿</vt:lpstr>
      <vt:lpstr>2.审计新知识和新技能的教育</vt:lpstr>
      <vt:lpstr>3.相关政策法规的教育</vt:lpstr>
      <vt:lpstr>4.审计职业道德规范的教育</vt:lpstr>
      <vt:lpstr>5.相关管理知识的教育</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企业会计管理中商业伦理的构建 </dc:title>
  <dc:creator>王毓</dc:creator>
  <cp:lastModifiedBy>Windows 用户</cp:lastModifiedBy>
  <cp:revision>11</cp:revision>
  <dcterms:created xsi:type="dcterms:W3CDTF">2017-09-15T19:25:41Z</dcterms:created>
  <dcterms:modified xsi:type="dcterms:W3CDTF">2017-09-25T13:18:10Z</dcterms:modified>
</cp:coreProperties>
</file>